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explosion val="25"/>
          <c:dPt>
            <c:idx val="0"/>
            <c:spPr>
              <a:solidFill>
                <a:srgbClr val="d59028"/>
              </a:solidFill>
              <a:ln>
                <a:noFill/>
              </a:ln>
            </c:spPr>
          </c:dPt>
          <c:dPt>
            <c:idx val="1"/>
            <c:spPr>
              <a:solidFill>
                <a:srgbClr val="925945"/>
              </a:solidFill>
              <a:ln>
                <a:noFill/>
              </a:ln>
            </c:spPr>
          </c:dPt>
          <c:dPt>
            <c:idx val="2"/>
            <c:spPr>
              <a:solidFill>
                <a:srgbClr val="a17b72"/>
              </a:solidFill>
              <a:ln>
                <a:noFill/>
              </a:ln>
            </c:spPr>
          </c:dPt>
          <c:dPt>
            <c:idx val="3"/>
            <c:spPr>
              <a:solidFill>
                <a:srgbClr val="ad8761"/>
              </a:solidFill>
              <a:ln>
                <a:noFill/>
              </a:ln>
            </c:spPr>
          </c:dPt>
          <c:dPt>
            <c:idx val="4"/>
            <c:spPr>
              <a:solidFill>
                <a:srgbClr val="8f8467"/>
              </a:solidFill>
              <a:ln>
                <a:noFill/>
              </a:ln>
            </c:spPr>
          </c:dPt>
          <c:dPt>
            <c:idx val="5"/>
            <c:spPr>
              <a:solidFill>
                <a:srgbClr val="ab6824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1"/>
            </c:dLbl>
            <c:dLblPos val="bestFit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6"/>
                <c:pt idx="0">
                  <c:v>Налог на доходы с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 </c:v>
                </c:pt>
                <c:pt idx="3">
                  <c:v>Доходы от использования имущества</c:v>
                </c:pt>
                <c:pt idx="4">
                  <c:v>Налоги на имущество</c:v>
                </c:pt>
                <c:pt idx="5">
                  <c:v>Налог на товары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438.7</c:v>
                </c:pt>
                <c:pt idx="1">
                  <c:v>12.8</c:v>
                </c:pt>
                <c:pt idx="2">
                  <c:v>15.2</c:v>
                </c:pt>
                <c:pt idx="3">
                  <c:v>96</c:v>
                </c:pt>
                <c:pt idx="4">
                  <c:v>1934.6</c:v>
                </c:pt>
                <c:pt idx="5">
                  <c:v>1572.4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5"/>
      <c:rotY val="20"/>
      <c:rAngAx val="1"/>
      <c:perspective val="30"/>
    </c:view3D>
    <c:floor>
      <c:spPr>
        <a:solidFill>
          <a:srgbClr val="c0c0c0"/>
        </a:solidFill>
        <a:ln w="3240">
          <a:solidFill>
            <a:srgbClr val="000000"/>
          </a:solidFill>
          <a:round/>
        </a:ln>
      </c:spPr>
    </c:floor>
    <c:backWall>
      <c:spPr>
        <a:noFill/>
        <a:ln w="12600">
          <a:solidFill>
            <a:srgbClr val="000000"/>
          </a:solidFill>
          <a:round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безвозмездные поступления всего, тыс. руб.</c:v>
                </c:pt>
              </c:strCache>
            </c:strRef>
          </c:tx>
          <c:spPr>
            <a:solidFill>
              <a:srgbClr val="0000ff"/>
            </a:solidFill>
            <a:ln w="12600">
              <a:solidFill>
                <a:srgbClr val="000000"/>
              </a:solidFill>
              <a:round/>
            </a:ln>
          </c:spP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2202.7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собственные доходы,тыс. руб.</c:v>
                </c:pt>
              </c:strCache>
            </c:strRef>
          </c:tx>
          <c:spPr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c:spP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4069.7</c:v>
                </c:pt>
              </c:numCache>
            </c:numRef>
          </c:val>
        </c:ser>
        <c:gapWidth val="150"/>
        <c:shape val="box"/>
        <c:axId val="11169435"/>
        <c:axId val="45409949"/>
        <c:axId val="0"/>
      </c:bar3DChart>
      <c:catAx>
        <c:axId val="11169435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240">
            <a:solidFill>
              <a:srgbClr val="000000"/>
            </a:solidFill>
            <a:round/>
          </a:ln>
        </c:spPr>
        <c:crossAx val="45409949"/>
        <c:crosses val="autoZero"/>
        <c:auto val="1"/>
        <c:lblAlgn val="ctr"/>
        <c:lblOffset val="100"/>
      </c:catAx>
      <c:valAx>
        <c:axId val="45409949"/>
        <c:scaling>
          <c:orientation val="minMax"/>
        </c:scaling>
        <c:delete val="0"/>
        <c:axPos val="l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majorTickMark val="out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crossAx val="11169435"/>
        <c:crosses val="autoZero"/>
      </c:valAx>
      <c:spPr>
        <a:noFill/>
        <a:ln w="12600">
          <a:solidFill>
            <a:srgbClr val="000000"/>
          </a:solidFill>
          <a:round/>
        </a:ln>
      </c:spPr>
    </c:plotArea>
    <c:legend>
      <c:legendPos val="r"/>
      <c:overlay val="0"/>
      <c:spPr>
        <a:noFill/>
        <a:ln w="25200">
          <a:noFill/>
        </a:ln>
      </c:spPr>
    </c:legend>
    <c:plotVisOnly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5"/>
      <c:rotY val="20"/>
      <c:rAngAx val="1"/>
      <c:perspective val="30"/>
    </c:view3D>
    <c:floor>
      <c:spPr>
        <a:noFill/>
        <a:ln w="10080">
          <a:solidFill>
            <a:srgbClr val="8b8b8b"/>
          </a:solidFill>
          <a:round/>
        </a:ln>
      </c:spPr>
    </c:floor>
    <c:backWall>
      <c:spPr>
        <a:solidFill>
          <a:srgbClr val="e2d6cf"/>
        </a:solidFill>
        <a:ln w="10080">
          <a:solidFill>
            <a:srgbClr val="8b8b8b"/>
          </a:solidFill>
          <a:round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rgbClr val="a5644e"/>
            </a:solidFill>
            <a:ln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 безопасность</c:v>
                </c:pt>
                <c:pt idx="2">
                  <c:v>Национальная экономика</c:v>
                </c:pt>
                <c:pt idx="3">
                  <c:v>Благоустройство</c:v>
                </c:pt>
                <c:pt idx="4">
                  <c:v>Национальная оборона</c:v>
                </c:pt>
                <c:pt idx="5">
                  <c:v>Культура</c:v>
                </c:pt>
                <c:pt idx="6">
                  <c:v>Межбюджетные трансферты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59</c:v>
                </c:pt>
                <c:pt idx="1">
                  <c:v>0.4</c:v>
                </c:pt>
                <c:pt idx="2">
                  <c:v>25.1</c:v>
                </c:pt>
                <c:pt idx="3">
                  <c:v>2.5</c:v>
                </c:pt>
                <c:pt idx="4">
                  <c:v>1.1</c:v>
                </c:pt>
                <c:pt idx="5">
                  <c:v>11.9</c:v>
                </c:pt>
                <c:pt idx="6">
                  <c:v>0</c:v>
                </c:pt>
              </c:numCache>
            </c:numRef>
          </c:val>
        </c:ser>
        <c:gapWidth val="150"/>
        <c:shape val="cylinder"/>
        <c:axId val="75666682"/>
        <c:axId val="80836057"/>
        <c:axId val="0"/>
      </c:bar3DChart>
      <c:catAx>
        <c:axId val="7566668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crossAx val="80836057"/>
        <c:crosses val="autoZero"/>
        <c:auto val="1"/>
        <c:lblAlgn val="ctr"/>
        <c:lblOffset val="100"/>
      </c:catAx>
      <c:valAx>
        <c:axId val="80836057"/>
        <c:scaling>
          <c:orientation val="minMax"/>
        </c:scaling>
        <c:delete val="1"/>
        <c:axPos val="l"/>
        <c:majorTickMark val="none"/>
        <c:minorTickMark val="none"/>
        <c:tickLblPos val="none"/>
        <c:spPr>
          <a:ln w="10080">
            <a:solidFill>
              <a:srgbClr val="8b8b8b"/>
            </a:solidFill>
            <a:round/>
          </a:ln>
        </c:spPr>
        <c:crossAx val="75666682"/>
        <c:crosses val="autoZero"/>
      </c:valAx>
      <c:spPr>
        <a:solidFill>
          <a:srgbClr val="e2d6cf"/>
        </a:solidFill>
        <a:ln w="10080">
          <a:solidFill>
            <a:srgbClr val="8b8b8b"/>
          </a:solidFill>
          <a:round/>
        </a:ln>
      </c:spPr>
    </c:plotArea>
    <c:plotVisOnly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5"/>
      <c:rotY val="20"/>
      <c:rAngAx val="1"/>
      <c:perspective val="30"/>
    </c:view3D>
    <c:floor>
      <c:spPr>
        <a:solidFill>
          <a:srgbClr val="c0c0c0"/>
        </a:solidFill>
        <a:ln w="3240">
          <a:solidFill>
            <a:srgbClr val="000000"/>
          </a:solidFill>
          <a:round/>
        </a:ln>
      </c:spPr>
    </c:floor>
    <c:backWall>
      <c:spPr>
        <a:noFill/>
        <a:ln w="12600">
          <a:solidFill>
            <a:srgbClr val="000000"/>
          </a:solidFill>
          <a:round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Общий объем расходов бюджета</c:v>
                </c:pt>
              </c:strCache>
            </c:strRef>
          </c:tx>
          <c:spPr>
            <a:solidFill>
              <a:srgbClr val="ff00ff"/>
            </a:solidFill>
            <a:ln w="12600">
              <a:solidFill>
                <a:srgbClr val="000000"/>
              </a:solidFill>
              <a:round/>
            </a:ln>
          </c:spP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>2016 г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6272.4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12600">
              <a:solidFill>
                <a:srgbClr val="000000"/>
              </a:solidFill>
              <a:round/>
            </a:ln>
          </c:spP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>2016 г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2590.6</c:v>
                </c:pt>
              </c:numCache>
            </c:numRef>
          </c:val>
        </c:ser>
        <c:gapWidth val="150"/>
        <c:shape val="box"/>
        <c:axId val="78724194"/>
        <c:axId val="95795597"/>
        <c:axId val="0"/>
      </c:bar3DChart>
      <c:catAx>
        <c:axId val="7872419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240">
            <a:solidFill>
              <a:srgbClr val="000000"/>
            </a:solidFill>
            <a:round/>
          </a:ln>
        </c:spPr>
        <c:crossAx val="95795597"/>
        <c:crosses val="autoZero"/>
        <c:auto val="1"/>
        <c:lblAlgn val="ctr"/>
        <c:lblOffset val="100"/>
      </c:catAx>
      <c:valAx>
        <c:axId val="95795597"/>
        <c:scaling>
          <c:orientation val="minMax"/>
        </c:scaling>
        <c:delete val="0"/>
        <c:axPos val="l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majorTickMark val="out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crossAx val="78724194"/>
        <c:crosses val="autoZero"/>
      </c:valAx>
      <c:spPr>
        <a:noFill/>
        <a:ln w="12600">
          <a:solidFill>
            <a:srgbClr val="000000"/>
          </a:solidFill>
          <a:round/>
        </a:ln>
      </c:spPr>
    </c:plotArea>
    <c:legend>
      <c:legendPos val="r"/>
      <c:overlay val="0"/>
      <c:spPr>
        <a:noFill/>
        <a:ln w="25200"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0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1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19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0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46120" y="2173320"/>
            <a:ext cx="8418600" cy="3216960"/>
          </a:xfrm>
          <a:prstGeom prst="rect">
            <a:avLst/>
          </a:prstGeom>
          <a:solidFill>
            <a:srgbClr val="c17529"/>
          </a:solidFill>
          <a:ln w="25560">
            <a:solidFill>
              <a:srgbClr val="8e56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trike="noStrike" cap="all">
                <a:solidFill>
                  <a:srgbClr val="ffffff"/>
                </a:solidFill>
                <a:latin typeface="Franklin Gothic Book"/>
                <a:ea typeface="DejaVu Sans"/>
              </a:rPr>
              <a:t>ПРОЕКТ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strike="noStrike" cap="all">
                <a:solidFill>
                  <a:srgbClr val="ffffff"/>
                </a:solidFill>
                <a:latin typeface="Franklin Gothic Book"/>
                <a:ea typeface="DejaVu Sans"/>
              </a:rPr>
              <a:t>бюджета БОЛЬШИНСКОГО сельского поселения  ТАРАСОВСКОГО РАЙОНА на 2016 год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09480" y="22860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Объем муниципальных программ в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общем объеме расходов в 2016 году</a:t>
            </a:r>
            <a:endParaRPr/>
          </a:p>
        </p:txBody>
      </p:sp>
      <p:graphicFrame>
        <p:nvGraphicFramePr>
          <p:cNvPr id="207" name="Object 2"/>
          <p:cNvGraphicFramePr/>
          <p:nvPr/>
        </p:nvGraphicFramePr>
        <p:xfrm>
          <a:off x="584280" y="2001960"/>
          <a:ext cx="8112600" cy="44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515040" y="457200"/>
            <a:ext cx="2029680" cy="89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"/>
          <p:cNvSpPr/>
          <p:nvPr/>
        </p:nvSpPr>
        <p:spPr>
          <a:xfrm>
            <a:off x="2276640" y="960120"/>
            <a:ext cx="4490640" cy="4490640"/>
          </a:xfrm>
          <a:prstGeom prst="blockArc">
            <a:avLst>
              <a:gd name="adj1" fmla="val 10800000"/>
              <a:gd name="adj2" fmla="val 16200000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2276640" y="960120"/>
            <a:ext cx="4490640" cy="4490640"/>
          </a:xfrm>
          <a:prstGeom prst="blockArc">
            <a:avLst>
              <a:gd name="adj1" fmla="val 5400000"/>
              <a:gd name="adj2" fmla="val 10800000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2371680" y="962280"/>
            <a:ext cx="4490640" cy="4490640"/>
          </a:xfrm>
          <a:prstGeom prst="blockArc">
            <a:avLst>
              <a:gd name="adj1" fmla="val 52596"/>
              <a:gd name="adj2" fmla="val 5549316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5"/>
          <p:cNvSpPr/>
          <p:nvPr/>
        </p:nvSpPr>
        <p:spPr>
          <a:xfrm>
            <a:off x="2371680" y="957960"/>
            <a:ext cx="4490640" cy="4490640"/>
          </a:xfrm>
          <a:prstGeom prst="blockArc">
            <a:avLst>
              <a:gd name="adj1" fmla="val 16050578"/>
              <a:gd name="adj2" fmla="val 59086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6"/>
          <p:cNvSpPr/>
          <p:nvPr/>
        </p:nvSpPr>
        <p:spPr>
          <a:xfrm>
            <a:off x="3488040" y="1909440"/>
            <a:ext cx="2067840" cy="259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160" rIns="20160" tIns="20160" bIns="20160" anchor="ctr"/>
          <a:p>
            <a:pPr algn="ctr">
              <a:lnSpc>
                <a:spcPct val="90000"/>
              </a:lnSpc>
            </a:pPr>
            <a:r>
              <a:rPr lang="ru-RU" sz="1600" strike="noStrike">
                <a:solidFill>
                  <a:srgbClr val="0d0d0d"/>
                </a:solidFill>
                <a:latin typeface="Times New Roman"/>
                <a:ea typeface="DejaVu Sans"/>
              </a:rPr>
              <a:t>Основа формирования проекта бюджета Большинского сельского поселения на 2016 год </a:t>
            </a:r>
            <a:endParaRPr/>
          </a:p>
        </p:txBody>
      </p:sp>
      <p:sp>
        <p:nvSpPr>
          <p:cNvPr id="164" name="CustomShape 7"/>
          <p:cNvSpPr/>
          <p:nvPr/>
        </p:nvSpPr>
        <p:spPr>
          <a:xfrm>
            <a:off x="2535840" y="288000"/>
            <a:ext cx="3971520" cy="144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lang="ru-RU" sz="1200" strike="noStrike">
                <a:solidFill>
                  <a:srgbClr val="0d0d0d"/>
                </a:solidFill>
                <a:latin typeface="Times New Roman"/>
                <a:ea typeface="DejaVu Sans"/>
              </a:rPr>
              <a:t>Бюджетное послание Президента РФ от 13 июня 2013 года «О бюджетной политике в 2014-2016 годах»</a:t>
            </a:r>
            <a:endParaRPr/>
          </a:p>
        </p:txBody>
      </p:sp>
      <p:sp>
        <p:nvSpPr>
          <p:cNvPr id="165" name="CustomShape 8"/>
          <p:cNvSpPr/>
          <p:nvPr/>
        </p:nvSpPr>
        <p:spPr>
          <a:xfrm>
            <a:off x="5581440" y="2277000"/>
            <a:ext cx="2458080" cy="1928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lang="ru-RU" sz="1200" strike="noStrike">
                <a:solidFill>
                  <a:srgbClr val="0d0d0d"/>
                </a:solidFill>
                <a:latin typeface="Times New Roman"/>
                <a:ea typeface="DejaVu Sans"/>
              </a:rPr>
              <a:t>Основные направления бюджетной и налоговой политики Большинского сельского поселения на 2016  год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200" strike="noStrike">
                <a:solidFill>
                  <a:srgbClr val="0d0d0d"/>
                </a:solidFill>
                <a:latin typeface="Times New Roman"/>
                <a:ea typeface="DejaVu Sans"/>
              </a:rPr>
              <a:t>Постановление от 24.11.2015 № 109 </a:t>
            </a:r>
            <a:endParaRPr/>
          </a:p>
        </p:txBody>
      </p:sp>
      <p:sp>
        <p:nvSpPr>
          <p:cNvPr id="166" name="CustomShape 9"/>
          <p:cNvSpPr/>
          <p:nvPr/>
        </p:nvSpPr>
        <p:spPr>
          <a:xfrm>
            <a:off x="3046320" y="4784760"/>
            <a:ext cx="3138480" cy="144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lang="ru-RU" sz="1200" strike="noStrike">
                <a:solidFill>
                  <a:srgbClr val="0d0d0d"/>
                </a:solidFill>
                <a:latin typeface="Times New Roman"/>
                <a:ea typeface="DejaVu Sans"/>
              </a:rPr>
              <a:t>Муниципальные программы Большинского сельского поселения</a:t>
            </a:r>
            <a:endParaRPr/>
          </a:p>
        </p:txBody>
      </p:sp>
      <p:sp>
        <p:nvSpPr>
          <p:cNvPr id="167" name="CustomShape 10"/>
          <p:cNvSpPr/>
          <p:nvPr/>
        </p:nvSpPr>
        <p:spPr>
          <a:xfrm>
            <a:off x="1168200" y="2481840"/>
            <a:ext cx="2319840" cy="144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lang="ru-RU" sz="1200" strike="noStrike">
                <a:solidFill>
                  <a:srgbClr val="0d0d0d"/>
                </a:solidFill>
                <a:latin typeface="Times New Roman"/>
                <a:ea typeface="DejaVu Sans"/>
              </a:rPr>
              <a:t>Прогноз социально-экономического развития Большинского сельского поселения на 2016-2018 годы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04920" y="457200"/>
            <a:ext cx="8685720" cy="837000"/>
          </a:xfrm>
          <a:prstGeom prst="rect">
            <a:avLst/>
          </a:prstGeom>
          <a:solidFill>
            <a:srgbClr val="00b050"/>
          </a:solidFill>
          <a:ln w="10080">
            <a:solidFill>
              <a:srgbClr val="c3986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2000" strike="noStrike" cap="all">
                <a:solidFill>
                  <a:srgbClr val="7c4b3a"/>
                </a:solidFill>
                <a:latin typeface="Times New Roman"/>
                <a:ea typeface="DejaVu Sans"/>
              </a:rPr>
              <a:t>Проект бюджета на 2016 год  направлен  на решение следующих ключевых задач:</a:t>
            </a:r>
            <a:endParaRPr/>
          </a:p>
        </p:txBody>
      </p:sp>
      <p:graphicFrame>
        <p:nvGraphicFramePr>
          <p:cNvPr id="169" name="Table 2"/>
          <p:cNvGraphicFramePr/>
          <p:nvPr/>
        </p:nvGraphicFramePr>
        <p:xfrm>
          <a:off x="261360" y="1600200"/>
          <a:ext cx="8424360" cy="4585680"/>
        </p:xfrm>
        <a:graphic>
          <a:graphicData uri="http://schemas.openxmlformats.org/drawingml/2006/table">
            <a:tbl>
              <a:tblPr/>
              <a:tblGrid>
                <a:gridCol w="8424720"/>
              </a:tblGrid>
              <a:tr h="1146600">
                <a:tc>
                  <a:tcPr/>
                </a:tc>
              </a:tr>
              <a:tr h="1146600">
                <a:tc>
                  <a:tcPr/>
                </a:tc>
              </a:tr>
              <a:tr h="1146600">
                <a:tc>
                  <a:tcPr/>
                </a:tc>
              </a:tr>
              <a:tr h="1145880">
                <a:tc>
                  <a:tcPr/>
                </a:tc>
              </a:tr>
            </a:tbl>
          </a:graphicData>
        </a:graphic>
      </p:graphicFrame>
      <p:sp>
        <p:nvSpPr>
          <p:cNvPr id="170" name="CustomShape 3"/>
          <p:cNvSpPr/>
          <p:nvPr/>
        </p:nvSpPr>
        <p:spPr>
          <a:xfrm>
            <a:off x="1163880" y="4120560"/>
            <a:ext cx="6589800" cy="91332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Повышение роли бюджетной политики для поддержки экономического роста</a:t>
            </a:r>
            <a:endParaRPr/>
          </a:p>
        </p:txBody>
      </p:sp>
      <p:sp>
        <p:nvSpPr>
          <p:cNvPr id="171" name="CustomShape 4"/>
          <p:cNvSpPr/>
          <p:nvPr/>
        </p:nvSpPr>
        <p:spPr>
          <a:xfrm>
            <a:off x="3360600" y="1890000"/>
            <a:ext cx="44640" cy="446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5"/>
          <p:cNvSpPr/>
          <p:nvPr/>
        </p:nvSpPr>
        <p:spPr>
          <a:xfrm>
            <a:off x="1021320" y="1769400"/>
            <a:ext cx="7183440" cy="91332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  <a:endParaRPr/>
          </a:p>
        </p:txBody>
      </p:sp>
      <p:sp>
        <p:nvSpPr>
          <p:cNvPr id="173" name="CustomShape 6"/>
          <p:cNvSpPr/>
          <p:nvPr/>
        </p:nvSpPr>
        <p:spPr>
          <a:xfrm>
            <a:off x="914400" y="2873880"/>
            <a:ext cx="7135920" cy="93708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Повышение эффективности бюджетной политики, в том числе за счет роста эффективности бюджетных расходов</a:t>
            </a:r>
            <a:endParaRPr/>
          </a:p>
        </p:txBody>
      </p:sp>
      <p:sp>
        <p:nvSpPr>
          <p:cNvPr id="174" name="CustomShape 7"/>
          <p:cNvSpPr/>
          <p:nvPr/>
        </p:nvSpPr>
        <p:spPr>
          <a:xfrm>
            <a:off x="1223280" y="5213160"/>
            <a:ext cx="6530400" cy="91332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Повышение прозрачности и открытости бюджетного процесса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04920" y="457200"/>
            <a:ext cx="8685720" cy="83700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2000" strike="noStrike" cap="all">
                <a:solidFill>
                  <a:srgbClr val="4e3b30"/>
                </a:solidFill>
                <a:latin typeface="Franklin Gothic Medium"/>
                <a:ea typeface="DejaVu Sans"/>
              </a:rPr>
              <a:t>Доходы бюджета БОЛЬШИНСКОГО сельского поселения на 2016 год предусмотрены в сумме 6272,4 тыс. рублей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304920" y="1554120"/>
            <a:ext cx="86857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344520" y="1650600"/>
            <a:ext cx="2801520" cy="128160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Налог на прибыль, доходы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438,7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8" name="CustomShape 4"/>
          <p:cNvSpPr/>
          <p:nvPr/>
        </p:nvSpPr>
        <p:spPr>
          <a:xfrm>
            <a:off x="3630600" y="1816920"/>
            <a:ext cx="1961640" cy="108936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Налог на совокупный доход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12,8</a:t>
            </a:r>
            <a:endParaRPr/>
          </a:p>
        </p:txBody>
      </p:sp>
      <p:sp>
        <p:nvSpPr>
          <p:cNvPr id="179" name="CustomShape 5"/>
          <p:cNvSpPr/>
          <p:nvPr/>
        </p:nvSpPr>
        <p:spPr>
          <a:xfrm>
            <a:off x="6236640" y="1828800"/>
            <a:ext cx="2051280" cy="116280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Государственная пошлина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15,2</a:t>
            </a:r>
            <a:endParaRPr/>
          </a:p>
        </p:txBody>
      </p:sp>
      <p:sp>
        <p:nvSpPr>
          <p:cNvPr id="180" name="CustomShape 6"/>
          <p:cNvSpPr/>
          <p:nvPr/>
        </p:nvSpPr>
        <p:spPr>
          <a:xfrm>
            <a:off x="380160" y="3192120"/>
            <a:ext cx="2787480" cy="104400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Налоги на имущество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1934,6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1" name="CustomShape 7"/>
          <p:cNvSpPr/>
          <p:nvPr/>
        </p:nvSpPr>
        <p:spPr>
          <a:xfrm>
            <a:off x="3456000" y="4752000"/>
            <a:ext cx="2464200" cy="120384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Безвозмездные поступления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2202,7</a:t>
            </a:r>
            <a:endParaRPr/>
          </a:p>
        </p:txBody>
      </p:sp>
      <p:sp>
        <p:nvSpPr>
          <p:cNvPr id="182" name="CustomShape 8"/>
          <p:cNvSpPr/>
          <p:nvPr/>
        </p:nvSpPr>
        <p:spPr>
          <a:xfrm>
            <a:off x="3447720" y="3192120"/>
            <a:ext cx="2576880" cy="128916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Доходы от использования имущества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96,0</a:t>
            </a:r>
            <a:endParaRPr/>
          </a:p>
        </p:txBody>
      </p:sp>
      <p:sp>
        <p:nvSpPr>
          <p:cNvPr id="183" name="CustomShape 9"/>
          <p:cNvSpPr/>
          <p:nvPr/>
        </p:nvSpPr>
        <p:spPr>
          <a:xfrm>
            <a:off x="6480000" y="3312000"/>
            <a:ext cx="1982160" cy="116460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Налоги на товары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1572,4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10480" y="368280"/>
            <a:ext cx="7718040" cy="670680"/>
          </a:xfrm>
          <a:prstGeom prst="rect">
            <a:avLst/>
          </a:prstGeom>
          <a:solidFill>
            <a:srgbClr val="d3b9b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2000" strike="noStrike" cap="all">
                <a:solidFill>
                  <a:srgbClr val="4e3b30"/>
                </a:solidFill>
                <a:latin typeface="Times New Roman"/>
                <a:ea typeface="DejaVu Sans"/>
              </a:rPr>
              <a:t>Поступление собственных доходов в бюджет БОЛЬШИНСКОГО сельского поселения в 2016 году</a:t>
            </a:r>
            <a:endParaRPr/>
          </a:p>
        </p:txBody>
      </p:sp>
      <p:graphicFrame>
        <p:nvGraphicFramePr>
          <p:cNvPr id="185" name="Содержимое 3"/>
          <p:cNvGraphicFramePr/>
          <p:nvPr/>
        </p:nvGraphicFramePr>
        <p:xfrm>
          <a:off x="695160" y="1176480"/>
          <a:ext cx="8447760" cy="540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01680" y="457200"/>
            <a:ext cx="8685720" cy="12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ru-RU" sz="3600" strike="noStrike" cap="all">
                <a:solidFill>
                  <a:srgbClr val="4e3b30"/>
                </a:solidFill>
                <a:latin typeface="Times New Roman"/>
                <a:ea typeface="DejaVu Sans"/>
              </a:rPr>
              <a:t>Поступления в бюджет </a:t>
            </a:r>
            <a:endParaRPr/>
          </a:p>
          <a:p>
            <a:r>
              <a:rPr b="1" lang="ru-RU" sz="3600" strike="noStrike" cap="all">
                <a:solidFill>
                  <a:srgbClr val="4e3b30"/>
                </a:solidFill>
                <a:latin typeface="Times New Roman"/>
                <a:ea typeface="DejaVu Sans"/>
              </a:rPr>
              <a:t>БОЛЬШИНСКОГО сельского </a:t>
            </a:r>
            <a:endParaRPr/>
          </a:p>
          <a:p>
            <a:r>
              <a:rPr b="1" lang="ru-RU" sz="3600" strike="noStrike" cap="all">
                <a:solidFill>
                  <a:srgbClr val="4e3b30"/>
                </a:solidFill>
                <a:latin typeface="Times New Roman"/>
                <a:ea typeface="DejaVu Sans"/>
              </a:rPr>
              <a:t>Поселения в 2016 году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graphicFrame>
        <p:nvGraphicFramePr>
          <p:cNvPr id="187" name="Object 2"/>
          <p:cNvGraphicFramePr/>
          <p:nvPr/>
        </p:nvGraphicFramePr>
        <p:xfrm>
          <a:off x="584280" y="2001960"/>
          <a:ext cx="8112600" cy="44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04920" y="457200"/>
            <a:ext cx="8685720" cy="837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2000" strike="noStrike" cap="all">
                <a:solidFill>
                  <a:srgbClr val="4e3b30"/>
                </a:solidFill>
                <a:latin typeface="Franklin Gothic Medium"/>
                <a:ea typeface="DejaVu Sans"/>
              </a:rPr>
              <a:t>«бюджет развития» БОЛЬШИНСКОГО сельского поселения на 2016 год 6272,4 тыс. рублей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457200" y="1600200"/>
            <a:ext cx="8422560" cy="49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"/>
          <p:cNvSpPr/>
          <p:nvPr/>
        </p:nvSpPr>
        <p:spPr>
          <a:xfrm>
            <a:off x="629280" y="1733760"/>
            <a:ext cx="2492640" cy="134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Общегосударственные вопросы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3701,4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3297240" y="1753560"/>
            <a:ext cx="3110400" cy="1356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Национальная безопасность и правоохранительная деятельность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25,0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2" name="CustomShape 5"/>
          <p:cNvSpPr/>
          <p:nvPr/>
        </p:nvSpPr>
        <p:spPr>
          <a:xfrm>
            <a:off x="6579000" y="1741680"/>
            <a:ext cx="1910880" cy="1368720"/>
          </a:xfrm>
          <a:prstGeom prst="rect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Национальная экономика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1572,4</a:t>
            </a:r>
            <a:endParaRPr/>
          </a:p>
        </p:txBody>
      </p:sp>
      <p:sp>
        <p:nvSpPr>
          <p:cNvPr id="193" name="CustomShape 6"/>
          <p:cNvSpPr/>
          <p:nvPr/>
        </p:nvSpPr>
        <p:spPr>
          <a:xfrm>
            <a:off x="595800" y="3241800"/>
            <a:ext cx="2443320" cy="12103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Жилищно-коммунальное хозяйство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159,5</a:t>
            </a:r>
            <a:endParaRPr/>
          </a:p>
        </p:txBody>
      </p:sp>
      <p:sp>
        <p:nvSpPr>
          <p:cNvPr id="194" name="CustomShape 7"/>
          <p:cNvSpPr/>
          <p:nvPr/>
        </p:nvSpPr>
        <p:spPr>
          <a:xfrm>
            <a:off x="3406680" y="3255840"/>
            <a:ext cx="2473200" cy="1231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Национальная оборона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69,9</a:t>
            </a:r>
            <a:endParaRPr/>
          </a:p>
        </p:txBody>
      </p:sp>
      <p:sp>
        <p:nvSpPr>
          <p:cNvPr id="195" name="CustomShape 8"/>
          <p:cNvSpPr/>
          <p:nvPr/>
        </p:nvSpPr>
        <p:spPr>
          <a:xfrm>
            <a:off x="6388920" y="3253680"/>
            <a:ext cx="2251440" cy="1234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Культура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742,7</a:t>
            </a:r>
            <a:endParaRPr/>
          </a:p>
        </p:txBody>
      </p:sp>
      <p:sp>
        <p:nvSpPr>
          <p:cNvPr id="196" name="CustomShape 9"/>
          <p:cNvSpPr/>
          <p:nvPr/>
        </p:nvSpPr>
        <p:spPr>
          <a:xfrm>
            <a:off x="2385000" y="4957560"/>
            <a:ext cx="3907800" cy="10119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Межбюджетные трансферты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1,5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744120" y="274680"/>
            <a:ext cx="7941600" cy="666360"/>
          </a:xfrm>
          <a:prstGeom prst="rect">
            <a:avLst/>
          </a:prstGeom>
          <a:solidFill>
            <a:srgbClr val="cca19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trike="noStrike" cap="all">
                <a:solidFill>
                  <a:srgbClr val="4e3b30"/>
                </a:solidFill>
                <a:latin typeface="Franklin Gothic Medium"/>
                <a:ea typeface="DejaVu Sans"/>
              </a:rPr>
              <a:t>Доля расходов бюджета БОЛЬШИНСКОГО сельского поселения на 2016 год</a:t>
            </a:r>
            <a:endParaRPr/>
          </a:p>
        </p:txBody>
      </p:sp>
      <p:graphicFrame>
        <p:nvGraphicFramePr>
          <p:cNvPr id="198" name="Содержимое 3"/>
          <p:cNvGraphicFramePr/>
          <p:nvPr/>
        </p:nvGraphicFramePr>
        <p:xfrm>
          <a:off x="0" y="1066680"/>
          <a:ext cx="8741160" cy="579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Table 1"/>
          <p:cNvGraphicFramePr/>
          <p:nvPr/>
        </p:nvGraphicFramePr>
        <p:xfrm>
          <a:off x="1559520" y="482760"/>
          <a:ext cx="6094800" cy="639000"/>
        </p:xfrm>
        <a:graphic>
          <a:graphicData uri="http://schemas.openxmlformats.org/drawingml/2006/table">
            <a:tbl>
              <a:tblPr/>
              <a:tblGrid>
                <a:gridCol w="6094800"/>
              </a:tblGrid>
              <a:tr h="6685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Перечень муниципальных программ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на 2016 год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0" name="CustomShape 2"/>
          <p:cNvSpPr/>
          <p:nvPr/>
        </p:nvSpPr>
        <p:spPr>
          <a:xfrm>
            <a:off x="3503160" y="1472400"/>
            <a:ext cx="2100960" cy="972720"/>
          </a:xfrm>
          <a:prstGeom prst="roundRect">
            <a:avLst>
              <a:gd name="adj" fmla="val 13910"/>
            </a:avLst>
          </a:prstGeom>
          <a:ln>
            <a:solidFill>
              <a:srgbClr val="f59240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Franklin Gothic Book"/>
                <a:ea typeface="DejaVu Sans"/>
              </a:rPr>
              <a:t>Обеспечение общественного порядка и противодействие преступности</a:t>
            </a:r>
            <a:endParaRPr/>
          </a:p>
        </p:txBody>
      </p:sp>
      <p:sp>
        <p:nvSpPr>
          <p:cNvPr id="201" name="CustomShape 3"/>
          <p:cNvSpPr/>
          <p:nvPr/>
        </p:nvSpPr>
        <p:spPr>
          <a:xfrm>
            <a:off x="6221880" y="1472400"/>
            <a:ext cx="2125440" cy="972720"/>
          </a:xfrm>
          <a:prstGeom prst="roundRect">
            <a:avLst>
              <a:gd name="adj" fmla="val 13910"/>
            </a:avLst>
          </a:prstGeom>
          <a:ln>
            <a:solidFill>
              <a:srgbClr val="f59240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Franklin Gothic Book"/>
                <a:ea typeface="DejaVu Sans"/>
              </a:rPr>
              <a:t>Развитие культуры и туризма</a:t>
            </a:r>
            <a:endParaRPr/>
          </a:p>
        </p:txBody>
      </p:sp>
      <p:sp>
        <p:nvSpPr>
          <p:cNvPr id="202" name="CustomShape 4"/>
          <p:cNvSpPr/>
          <p:nvPr/>
        </p:nvSpPr>
        <p:spPr>
          <a:xfrm>
            <a:off x="3503160" y="2877840"/>
            <a:ext cx="4844160" cy="1010520"/>
          </a:xfrm>
          <a:prstGeom prst="roundRect">
            <a:avLst>
              <a:gd name="adj" fmla="val 13910"/>
            </a:avLst>
          </a:prstGeom>
          <a:ln>
            <a:solidFill>
              <a:srgbClr val="f59240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Franklin Gothic Book"/>
                <a:ea typeface="DejaVu Sans"/>
              </a:rPr>
              <a:t>Защита населения и территории от чрезвычайных ситуаций, обеспечение пожарной безопасности людей на водных объектах</a:t>
            </a:r>
            <a:endParaRPr/>
          </a:p>
        </p:txBody>
      </p:sp>
      <p:sp>
        <p:nvSpPr>
          <p:cNvPr id="203" name="CustomShape 5"/>
          <p:cNvSpPr/>
          <p:nvPr/>
        </p:nvSpPr>
        <p:spPr>
          <a:xfrm>
            <a:off x="237600" y="1245960"/>
            <a:ext cx="2648160" cy="2642040"/>
          </a:xfrm>
          <a:prstGeom prst="roundRect">
            <a:avLst>
              <a:gd name="adj" fmla="val 13910"/>
            </a:avLst>
          </a:prstGeom>
          <a:ln>
            <a:solidFill>
              <a:srgbClr val="f59240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Franklin Gothic Book"/>
                <a:ea typeface="DejaVu Sans"/>
              </a:rPr>
              <a:t>Обеспечение качественными жилищно-коммунальными услугами населения Большинского сельского поселения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4" name="CustomShape 6"/>
          <p:cNvSpPr/>
          <p:nvPr/>
        </p:nvSpPr>
        <p:spPr>
          <a:xfrm>
            <a:off x="349560" y="4347720"/>
            <a:ext cx="2392560" cy="1246680"/>
          </a:xfrm>
          <a:prstGeom prst="roundRect">
            <a:avLst>
              <a:gd name="adj" fmla="val 13910"/>
            </a:avLst>
          </a:prstGeom>
          <a:ln>
            <a:solidFill>
              <a:srgbClr val="f59240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Franklin Gothic Book"/>
                <a:ea typeface="DejaVu Sans"/>
              </a:rPr>
              <a:t>Информационное общество</a:t>
            </a:r>
            <a:endParaRPr/>
          </a:p>
        </p:txBody>
      </p:sp>
      <p:sp>
        <p:nvSpPr>
          <p:cNvPr id="205" name="CustomShape 7"/>
          <p:cNvSpPr/>
          <p:nvPr/>
        </p:nvSpPr>
        <p:spPr>
          <a:xfrm>
            <a:off x="3600000" y="4347720"/>
            <a:ext cx="2358720" cy="1227240"/>
          </a:xfrm>
          <a:prstGeom prst="roundRect">
            <a:avLst>
              <a:gd name="adj" fmla="val 13910"/>
            </a:avLst>
          </a:prstGeom>
          <a:ln>
            <a:solidFill>
              <a:srgbClr val="f59240"/>
            </a:solidFill>
            <a:round/>
          </a:ln>
          <a:effectLst>
            <a:outerShdw blurRad="76200" dir="5400000" dist="508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Franklin Gothic Book"/>
                <a:ea typeface="DejaVu Sans"/>
              </a:rPr>
              <a:t>Развитие транспортной системы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20740</TotalTime>
  <Application>LibreOffice/4.4.1.2$Windows_x86 LibreOffice_project/45e2de17089c24a1fa810c8f975a7171ba4cd432</Application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2014-05-06T10:06:48Z</dcterms:created>
  <dc:creator>Ольга В. Димитрова</dc:creator>
  <dc:language>ru-RU</dc:language>
  <cp:lastModifiedBy>настя генадьевна логвинова</cp:lastModifiedBy>
  <dcterms:modified xsi:type="dcterms:W3CDTF">2015-12-11T10:48:36Z</dcterms:modified>
  <cp:revision>142</cp:revision>
  <dc:title>Отчет об исполнении бюджета Тарасовского района за 2013 год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