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charts/chart60.xml" ContentType="application/vnd.openxmlformats-officedocument.drawingml.chart+xml"/>
  <Override PartName="/ppt/charts/chart59.xml" ContentType="application/vnd.openxmlformats-officedocument.drawingml.chart+xml"/>
  <Override PartName="/ppt/charts/chart58.xml" ContentType="application/vnd.openxmlformats-officedocument.drawingml.chart+xml"/>
  <Override PartName="/ppt/charts/chart57.xml" ContentType="application/vnd.openxmlformats-officedocument.drawingml.chart+xml"/>
  <Override PartName="/ppt/charts/chart56.xml" ContentType="application/vnd.openxmlformats-officedocument.drawingml.chart+xml"/>
  <Override PartName="/ppt/charts/chart55.xml" ContentType="application/vnd.openxmlformats-officedocument.drawingml.chart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
</Relationships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*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explosion val="25"/>
          <c:dPt>
            <c:idx val="0"/>
            <c:spPr>
              <a:solidFill>
                <a:srgbClr val="4f81bd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1"/>
            <c:spPr>
              <a:solidFill>
                <a:srgbClr val="4f81bd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2"/>
            <c:spPr>
              <a:solidFill>
                <a:srgbClr val="4f81bd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3"/>
            <c:spPr>
              <a:solidFill>
                <a:srgbClr val="4f81bd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4"/>
            <c:spPr>
              <a:solidFill>
                <a:srgbClr val="4f81bd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5"/>
            <c:spPr>
              <a:solidFill>
                <a:srgbClr val="4f81bd"/>
              </a:solidFill>
              <a:ln w="19080">
                <a:solidFill>
                  <a:srgbClr val="ffffff"/>
                </a:solidFill>
                <a:round/>
              </a:ln>
            </c:spPr>
          </c:dPt>
          <c:dPt>
            <c:idx val="6"/>
            <c:spPr>
              <a:solidFill>
                <a:srgbClr val="4f81bd"/>
              </a:solidFill>
              <a:ln w="19080">
                <a:solidFill>
                  <a:srgbClr val="ffffff"/>
                </a:solidFill>
                <a:round/>
              </a:ln>
            </c:spPr>
          </c:dPt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2"/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3"/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4"/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5"/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6"/>
              <c:dLblPos val="bestFit"/>
              <c:showLegendKey val="0"/>
              <c:showVal val="1"/>
              <c:showCatName val="0"/>
              <c:showSerName val="0"/>
              <c:showPercent val="0"/>
            </c:dLbl>
            <c:dLblPos val="bestFit"/>
            <c:showLegendKey val="0"/>
            <c:showVal val="1"/>
            <c:showCatName val="0"/>
            <c:showSerName val="0"/>
            <c:showPercent val="0"/>
          </c:dLbls>
          <c:cat>
            <c:strRef>
              <c:f>categories</c:f>
              <c:strCache>
                <c:ptCount val="7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товары реализуемые на территории РФ</c:v>
                </c:pt>
                <c:pt idx="5">
                  <c:v>Штрафы, санкции, возмещение
 ущерба</c:v>
                </c:pt>
                <c:pt idx="6">
                  <c:v>Налоги на имущество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"/>
                <c:pt idx="0">
                  <c:v>504.2</c:v>
                </c:pt>
                <c:pt idx="1">
                  <c:v>18.6</c:v>
                </c:pt>
                <c:pt idx="2">
                  <c:v>19.9</c:v>
                </c:pt>
                <c:pt idx="3">
                  <c:v>66</c:v>
                </c:pt>
                <c:pt idx="4">
                  <c:v>1279.4</c:v>
                </c:pt>
                <c:pt idx="5">
                  <c:v>2.4</c:v>
                </c:pt>
                <c:pt idx="6">
                  <c:v>1750.4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legend>
      <c:legendPos val="r"/>
      <c:overlay val="0"/>
      <c:spPr>
        <a:solidFill>
          <a:srgbClr val="ffffff">
            <a:alpha val="50000"/>
          </a:srgbClr>
        </a:solidFill>
        <a:ln>
          <a:noFill/>
        </a:ln>
      </c:spPr>
    </c:legend>
    <c:plotVisOnly val="1"/>
  </c:chart>
  <c:spPr>
    <a:noFill/>
    <a:ln w="9360">
      <a:solidFill>
        <a:srgbClr val="d9d9d9"/>
      </a:solidFill>
      <a:round/>
    </a:ln>
  </c:spPr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15"/>
      <c:rotY val="20"/>
      <c:rAngAx val="1"/>
      <c:perspective val="30"/>
    </c:view3D>
    <c:floor>
      <c:spPr>
        <a:noFill/>
        <a:ln w="9360">
          <a:solidFill>
            <a:srgbClr val="878787"/>
          </a:solidFill>
          <a:round/>
        </a:ln>
      </c:spPr>
    </c:floor>
    <c:backWall>
      <c:spPr>
        <a:solidFill>
          <a:srgbClr val="c6d9f1"/>
        </a:solidFill>
        <a:ln w="9360">
          <a:solidFill>
            <a:srgbClr val="878787"/>
          </a:solidFill>
          <a:round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*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</c:spPr>
          <c:dLbls>
            <c:showLegendKey val="0"/>
            <c:showVal val="1"/>
            <c:showCatName val="0"/>
            <c:showSerName val="0"/>
            <c:showPercent val="0"/>
          </c:dLbls>
          <c:cat>
            <c:strRef>
              <c:f>categories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 оборона</c:v>
                </c:pt>
                <c:pt idx="2">
                  <c:v>Национальная экономика</c:v>
                </c:pt>
                <c:pt idx="3">
                  <c:v>Благоустройство</c:v>
                </c:pt>
                <c:pt idx="4">
                  <c:v>Культура</c:v>
                </c:pt>
                <c:pt idx="5">
                  <c:v>Межбюджетные трансферты</c:v>
                </c:pt>
                <c:pt idx="6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7"/>
                <c:pt idx="0">
                  <c:v>65.2</c:v>
                </c:pt>
                <c:pt idx="1">
                  <c:v>1.3</c:v>
                </c:pt>
                <c:pt idx="2">
                  <c:v>20.8</c:v>
                </c:pt>
                <c:pt idx="3">
                  <c:v>0.3</c:v>
                </c:pt>
                <c:pt idx="4">
                  <c:v>12.4</c:v>
                </c:pt>
                <c:pt idx="5">
                  <c:v>0</c:v>
                </c:pt>
                <c:pt idx="6">
                  <c:v/>
                </c:pt>
              </c:numCache>
            </c:numRef>
          </c:val>
        </c:ser>
        <c:gapWidth val="150"/>
        <c:shape val="cylinder"/>
        <c:axId val="44980974"/>
        <c:axId val="79655049"/>
        <c:axId val="0"/>
      </c:bar3DChart>
      <c:catAx>
        <c:axId val="4498097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79655049"/>
        <c:crosses val="autoZero"/>
        <c:auto val="1"/>
        <c:lblAlgn val="ctr"/>
        <c:lblOffset val="100"/>
      </c:catAx>
      <c:valAx>
        <c:axId val="79655049"/>
        <c:scaling>
          <c:orientation val="minMax"/>
        </c:scaling>
        <c:delete val="1"/>
        <c:axPos val="l"/>
        <c:majorTickMark val="none"/>
        <c:minorTickMark val="none"/>
        <c:tickLblPos val="none"/>
        <c:spPr>
          <a:ln w="9360">
            <a:solidFill>
              <a:srgbClr val="878787"/>
            </a:solidFill>
            <a:round/>
          </a:ln>
        </c:spPr>
        <c:crossAx val="44980974"/>
        <c:crosses val="autoZero"/>
      </c:valAx>
      <c:spPr>
        <a:solidFill>
          <a:srgbClr val="c6d9f1"/>
        </a:solidFill>
        <a:ln w="9360">
          <a:solidFill>
            <a:srgbClr val="878787"/>
          </a:solidFill>
          <a:round/>
        </a:ln>
      </c:spPr>
    </c:plotArea>
    <c:legend>
      <c:legendPos val="t"/>
      <c:overlay val="0"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15"/>
      <c:rotY val="20"/>
      <c:rAngAx val="1"/>
      <c:perspective val="30"/>
    </c:view3D>
    <c:floor>
      <c:spPr>
        <a:solidFill>
          <a:srgbClr val="c0c0c0"/>
        </a:solidFill>
        <a:ln w="3240">
          <a:solidFill>
            <a:srgbClr val="000000"/>
          </a:solidFill>
          <a:round/>
        </a:ln>
      </c:spPr>
    </c:floor>
    <c:backWall>
      <c:spPr>
        <a:noFill/>
        <a:ln w="12600">
          <a:solidFill>
            <a:srgbClr val="000000"/>
          </a:solidFill>
          <a:round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финансовая помощь из районного и бластного бюджета всего, тыс. руб.</c:v>
                </c:pt>
              </c:strCache>
            </c:strRef>
          </c:tx>
          <c:spPr>
            <a:solidFill>
              <a:srgbClr val="0000ff"/>
            </a:solidFill>
            <a:ln w="12600">
              <a:solidFill>
                <a:srgbClr val="000000"/>
              </a:solidFill>
              <a:round/>
            </a:ln>
          </c:spPr>
          <c:dLbls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3"/>
                <c:pt idx="0">
                  <c:v>2013г.</c:v>
                </c:pt>
                <c:pt idx="1">
                  <c:v>2014г.</c:v>
                </c:pt>
                <c:pt idx="2">
                  <c:v>2015г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1036.9</c:v>
                </c:pt>
                <c:pt idx="1">
                  <c:v>1052.7</c:v>
                </c:pt>
                <c:pt idx="2">
                  <c:v>1775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собственные доходы,тыс. руб.</c:v>
                </c:pt>
              </c:strCache>
            </c:strRef>
          </c:tx>
          <c:spPr>
            <a:solidFill>
              <a:srgbClr val="ff0000"/>
            </a:solidFill>
            <a:ln w="12600">
              <a:solidFill>
                <a:srgbClr val="000000"/>
              </a:solidFill>
              <a:round/>
            </a:ln>
          </c:spPr>
          <c:dLbls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3"/>
                <c:pt idx="0">
                  <c:v>2013г.</c:v>
                </c:pt>
                <c:pt idx="1">
                  <c:v>2014г.</c:v>
                </c:pt>
                <c:pt idx="2">
                  <c:v>2015г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2638.7</c:v>
                </c:pt>
                <c:pt idx="1">
                  <c:v>2700.2</c:v>
                </c:pt>
                <c:pt idx="2">
                  <c:v>3640.9</c:v>
                </c:pt>
              </c:numCache>
            </c:numRef>
          </c:val>
        </c:ser>
        <c:gapWidth val="150"/>
        <c:shape val="box"/>
        <c:axId val="35625127"/>
        <c:axId val="19392377"/>
        <c:axId val="0"/>
      </c:bar3DChart>
      <c:catAx>
        <c:axId val="35625127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3240">
            <a:solidFill>
              <a:srgbClr val="000000"/>
            </a:solidFill>
            <a:round/>
          </a:ln>
        </c:spPr>
        <c:crossAx val="19392377"/>
        <c:crosses val="autoZero"/>
        <c:auto val="1"/>
        <c:lblAlgn val="ctr"/>
        <c:lblOffset val="100"/>
      </c:catAx>
      <c:valAx>
        <c:axId val="19392377"/>
        <c:scaling>
          <c:orientation val="minMax"/>
        </c:scaling>
        <c:delete val="0"/>
        <c:axPos val="l"/>
        <c:majorGridlines>
          <c:spPr>
            <a:ln w="3240">
              <a:solidFill>
                <a:srgbClr val="000000"/>
              </a:solidFill>
              <a:round/>
            </a:ln>
          </c:spPr>
        </c:majorGridlines>
        <c:majorTickMark val="out"/>
        <c:minorTickMark val="none"/>
        <c:tickLblPos val="nextTo"/>
        <c:spPr>
          <a:ln w="3240">
            <a:solidFill>
              <a:srgbClr val="000000"/>
            </a:solidFill>
            <a:round/>
          </a:ln>
        </c:spPr>
        <c:crossAx val="35625127"/>
        <c:crosses val="autoZero"/>
      </c:valAx>
      <c:spPr>
        <a:noFill/>
        <a:ln w="12600">
          <a:solidFill>
            <a:srgbClr val="000000"/>
          </a:solidFill>
          <a:round/>
        </a:ln>
      </c:spPr>
    </c:plotArea>
    <c:legend>
      <c:legendPos val="r"/>
      <c:overlay val="0"/>
      <c:spPr>
        <a:noFill/>
        <a:ln w="25200">
          <a:noFill/>
        </a:ln>
      </c:spPr>
    </c:legend>
    <c:plotVisOnly val="1"/>
  </c:chart>
  <c:spPr>
    <a:noFill/>
    <a:ln>
      <a:noFill/>
    </a:ln>
  </c:spPr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15"/>
      <c:rotY val="20"/>
      <c:rAngAx val="1"/>
      <c:perspective val="30"/>
    </c:view3D>
    <c:floor>
      <c:spPr>
        <a:solidFill>
          <a:srgbClr val="c0c0c0"/>
        </a:solidFill>
        <a:ln w="3240">
          <a:solidFill>
            <a:srgbClr val="000000"/>
          </a:solidFill>
          <a:round/>
        </a:ln>
      </c:spPr>
    </c:floor>
    <c:backWall>
      <c:spPr>
        <a:noFill/>
        <a:ln w="12600">
          <a:solidFill>
            <a:srgbClr val="000000"/>
          </a:solidFill>
          <a:round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00">
              <a:solidFill>
                <a:srgbClr val="000000"/>
              </a:solidFill>
              <a:round/>
            </a:ln>
          </c:spPr>
          <c:dLbls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3"/>
                <c:pt idx="0">
                  <c:v>2013г.</c:v>
                </c:pt>
                <c:pt idx="1">
                  <c:v>2014г.</c:v>
                </c:pt>
                <c:pt idx="2">
                  <c:v>2015г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3537.5</c:v>
                </c:pt>
                <c:pt idx="1">
                  <c:v>3823</c:v>
                </c:pt>
                <c:pt idx="2">
                  <c:v>5068.6</c:v>
                </c:pt>
              </c:numCache>
            </c:numRef>
          </c:val>
        </c:ser>
        <c:gapWidth val="150"/>
        <c:shape val="box"/>
        <c:axId val="93606367"/>
        <c:axId val="93335338"/>
        <c:axId val="0"/>
      </c:bar3DChart>
      <c:catAx>
        <c:axId val="93606367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3240">
            <a:solidFill>
              <a:srgbClr val="000000"/>
            </a:solidFill>
            <a:round/>
          </a:ln>
        </c:spPr>
        <c:crossAx val="93335338"/>
        <c:crosses val="autoZero"/>
        <c:auto val="1"/>
        <c:lblAlgn val="ctr"/>
        <c:lblOffset val="100"/>
      </c:catAx>
      <c:valAx>
        <c:axId val="93335338"/>
        <c:scaling>
          <c:orientation val="minMax"/>
        </c:scaling>
        <c:delete val="0"/>
        <c:axPos val="l"/>
        <c:majorGridlines>
          <c:spPr>
            <a:ln w="3240">
              <a:solidFill>
                <a:srgbClr val="000000"/>
              </a:solidFill>
              <a:round/>
            </a:ln>
          </c:spPr>
        </c:majorGridlines>
        <c:majorTickMark val="out"/>
        <c:minorTickMark val="none"/>
        <c:tickLblPos val="nextTo"/>
        <c:spPr>
          <a:ln w="3240">
            <a:solidFill>
              <a:srgbClr val="000000"/>
            </a:solidFill>
            <a:round/>
          </a:ln>
        </c:spPr>
        <c:crossAx val="93606367"/>
        <c:crosses val="autoZero"/>
      </c:valAx>
      <c:spPr>
        <a:noFill/>
        <a:ln w="12600">
          <a:solidFill>
            <a:srgbClr val="000000"/>
          </a:solidFill>
          <a:round/>
        </a:ln>
      </c:spPr>
    </c:plotArea>
    <c:legend>
      <c:legendPos val="r"/>
      <c:overlay val="0"/>
      <c:spPr>
        <a:noFill/>
        <a:ln w="25200">
          <a:noFill/>
        </a:ln>
      </c:spPr>
    </c:legend>
    <c:plotVisOnly val="1"/>
  </c:chart>
  <c:spPr>
    <a:noFill/>
    <a:ln>
      <a:noFill/>
    </a:ln>
  </c:spPr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15"/>
      <c:rotY val="20"/>
      <c:rAngAx val="1"/>
      <c:perspective val="30"/>
    </c:view3D>
    <c:floor>
      <c:spPr>
        <a:solidFill>
          <a:srgbClr val="c0c0c0"/>
        </a:solidFill>
        <a:ln w="3240">
          <a:solidFill>
            <a:srgbClr val="000000"/>
          </a:solidFill>
          <a:round/>
        </a:ln>
      </c:spPr>
    </c:floor>
    <c:backWall>
      <c:spPr>
        <a:noFill/>
        <a:ln w="12600">
          <a:solidFill>
            <a:srgbClr val="000000"/>
          </a:solidFill>
          <a:round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00ffff"/>
            </a:solidFill>
            <a:ln w="12600">
              <a:solidFill>
                <a:srgbClr val="000000"/>
              </a:solidFill>
              <a:round/>
            </a:ln>
          </c:spPr>
          <c:dLbls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3"/>
                <c:pt idx="0">
                  <c:v>2013г.</c:v>
                </c:pt>
                <c:pt idx="1">
                  <c:v>2014г.</c:v>
                </c:pt>
                <c:pt idx="2">
                  <c:v>2015г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3537.5</c:v>
                </c:pt>
                <c:pt idx="1">
                  <c:v>3823</c:v>
                </c:pt>
                <c:pt idx="2">
                  <c:v>5068.6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муниципальное задание</c:v>
                </c:pt>
              </c:strCache>
            </c:strRef>
          </c:tx>
          <c:spPr>
            <a:solidFill>
              <a:srgbClr val="ffff00"/>
            </a:solidFill>
            <a:ln w="12600">
              <a:solidFill>
                <a:srgbClr val="000000"/>
              </a:solidFill>
              <a:round/>
            </a:ln>
          </c:spPr>
          <c:dLbls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3"/>
                <c:pt idx="0">
                  <c:v>2013г.</c:v>
                </c:pt>
                <c:pt idx="1">
                  <c:v>2014г.</c:v>
                </c:pt>
                <c:pt idx="2">
                  <c:v>2015г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817.4</c:v>
                </c:pt>
                <c:pt idx="1">
                  <c:v>734.7</c:v>
                </c:pt>
                <c:pt idx="2">
                  <c:v>628.3</c:v>
                </c:pt>
              </c:numCache>
            </c:numRef>
          </c:val>
        </c:ser>
        <c:gapWidth val="150"/>
        <c:shape val="box"/>
        <c:axId val="37000307"/>
        <c:axId val="76948232"/>
        <c:axId val="0"/>
      </c:bar3DChart>
      <c:catAx>
        <c:axId val="37000307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3240">
            <a:solidFill>
              <a:srgbClr val="000000"/>
            </a:solidFill>
            <a:round/>
          </a:ln>
        </c:spPr>
        <c:crossAx val="76948232"/>
        <c:crosses val="autoZero"/>
        <c:auto val="1"/>
        <c:lblAlgn val="ctr"/>
        <c:lblOffset val="100"/>
      </c:catAx>
      <c:valAx>
        <c:axId val="76948232"/>
        <c:scaling>
          <c:orientation val="minMax"/>
        </c:scaling>
        <c:delete val="0"/>
        <c:axPos val="l"/>
        <c:majorGridlines>
          <c:spPr>
            <a:ln w="3240">
              <a:solidFill>
                <a:srgbClr val="000000"/>
              </a:solidFill>
              <a:round/>
            </a:ln>
          </c:spPr>
        </c:majorGridlines>
        <c:majorTickMark val="out"/>
        <c:minorTickMark val="none"/>
        <c:tickLblPos val="nextTo"/>
        <c:spPr>
          <a:ln w="3240">
            <a:solidFill>
              <a:srgbClr val="000000"/>
            </a:solidFill>
            <a:round/>
          </a:ln>
        </c:spPr>
        <c:crossAx val="37000307"/>
        <c:crosses val="autoZero"/>
      </c:valAx>
      <c:spPr>
        <a:noFill/>
        <a:ln w="12600">
          <a:solidFill>
            <a:srgbClr val="000000"/>
          </a:solidFill>
          <a:round/>
        </a:ln>
      </c:spPr>
    </c:plotArea>
    <c:legend>
      <c:legendPos val="r"/>
      <c:overlay val="0"/>
      <c:spPr>
        <a:noFill/>
        <a:ln w="25200">
          <a:noFill/>
        </a:ln>
      </c:spPr>
    </c:legend>
    <c:plotVisOnly val="1"/>
  </c:chart>
  <c:spPr>
    <a:noFill/>
    <a:ln>
      <a:noFill/>
    </a:ln>
  </c:spPr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15"/>
      <c:rotY val="20"/>
      <c:rAngAx val="1"/>
      <c:perspective val="30"/>
    </c:view3D>
    <c:floor>
      <c:spPr>
        <a:solidFill>
          <a:srgbClr val="c0c0c0"/>
        </a:solidFill>
        <a:ln w="3240">
          <a:solidFill>
            <a:srgbClr val="000000"/>
          </a:solidFill>
          <a:round/>
        </a:ln>
      </c:spPr>
    </c:floor>
    <c:backWall>
      <c:spPr>
        <a:noFill/>
        <a:ln w="12600">
          <a:solidFill>
            <a:srgbClr val="000000"/>
          </a:solidFill>
          <a:round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00">
              <a:solidFill>
                <a:srgbClr val="000000"/>
              </a:solidFill>
              <a:round/>
            </a:ln>
          </c:spPr>
          <c:dLbls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3"/>
                <c:pt idx="0">
                  <c:v>2013г.</c:v>
                </c:pt>
                <c:pt idx="1">
                  <c:v>2014г.</c:v>
                </c:pt>
                <c:pt idx="2">
                  <c:v>2015г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3537.5</c:v>
                </c:pt>
                <c:pt idx="1">
                  <c:v>3823</c:v>
                </c:pt>
                <c:pt idx="2">
                  <c:v>5068.6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00">
              <a:solidFill>
                <a:srgbClr val="000000"/>
              </a:solidFill>
              <a:round/>
            </a:ln>
          </c:spPr>
          <c:dLbls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3"/>
                <c:pt idx="0">
                  <c:v>2013г.</c:v>
                </c:pt>
                <c:pt idx="1">
                  <c:v>2014г.</c:v>
                </c:pt>
                <c:pt idx="2">
                  <c:v>2015г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914.8</c:v>
                </c:pt>
                <c:pt idx="1">
                  <c:v>846.1</c:v>
                </c:pt>
                <c:pt idx="2">
                  <c:v>1748.1</c:v>
                </c:pt>
              </c:numCache>
            </c:numRef>
          </c:val>
        </c:ser>
        <c:gapWidth val="150"/>
        <c:shape val="box"/>
        <c:axId val="79624458"/>
        <c:axId val="36470876"/>
        <c:axId val="0"/>
      </c:bar3DChart>
      <c:catAx>
        <c:axId val="79624458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3240">
            <a:solidFill>
              <a:srgbClr val="000000"/>
            </a:solidFill>
            <a:round/>
          </a:ln>
        </c:spPr>
        <c:crossAx val="36470876"/>
        <c:crosses val="autoZero"/>
        <c:auto val="1"/>
        <c:lblAlgn val="ctr"/>
        <c:lblOffset val="100"/>
      </c:catAx>
      <c:valAx>
        <c:axId val="36470876"/>
        <c:scaling>
          <c:orientation val="minMax"/>
        </c:scaling>
        <c:delete val="0"/>
        <c:axPos val="l"/>
        <c:majorGridlines>
          <c:spPr>
            <a:ln w="3240">
              <a:solidFill>
                <a:srgbClr val="000000"/>
              </a:solidFill>
              <a:round/>
            </a:ln>
          </c:spPr>
        </c:majorGridlines>
        <c:majorTickMark val="out"/>
        <c:minorTickMark val="none"/>
        <c:tickLblPos val="nextTo"/>
        <c:spPr>
          <a:ln w="3240">
            <a:solidFill>
              <a:srgbClr val="000000"/>
            </a:solidFill>
            <a:round/>
          </a:ln>
        </c:spPr>
        <c:crossAx val="79624458"/>
        <c:crosses val="autoZero"/>
      </c:valAx>
      <c:spPr>
        <a:noFill/>
        <a:ln w="12600">
          <a:solidFill>
            <a:srgbClr val="000000"/>
          </a:solidFill>
          <a:round/>
        </a:ln>
      </c:spPr>
    </c:plotArea>
    <c:legend>
      <c:legendPos val="r"/>
      <c:overlay val="0"/>
      <c:spPr>
        <a:noFill/>
        <a:ln w="25200">
          <a:noFill/>
        </a:ln>
      </c:spPr>
    </c:legend>
    <c:plotVisOnly val="1"/>
  </c:chart>
  <c:spPr>
    <a:noFill/>
    <a:ln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1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2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7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8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chart" Target="../charts/chart60.xml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chart" Target="../charts/chart55.xml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56.xml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chart" Target="../charts/chart57.xml"/><Relationship Id="rId2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chart" Target="../charts/chart58.xml"/><Relationship Id="rId2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chart" Target="../charts/chart59.xml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685800" y="1296000"/>
            <a:ext cx="7771680" cy="2603160"/>
          </a:xfrm>
          <a:prstGeom prst="rect">
            <a:avLst/>
          </a:prstGeom>
          <a:solidFill>
            <a:srgbClr val="f79646"/>
          </a:solidFill>
          <a:ln w="25560">
            <a:solidFill>
              <a:srgbClr val="b66e3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4400" strike="noStrike">
                <a:solidFill>
                  <a:srgbClr val="ffffff"/>
                </a:solidFill>
                <a:latin typeface="Calibri"/>
              </a:rPr>
              <a:t>Отчет об исполнении бюджета Большинского сельского поселения за 2015 год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609480" y="22860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800" strike="noStrike">
                <a:solidFill>
                  <a:srgbClr val="000000"/>
                </a:solidFill>
                <a:latin typeface="Times New Roman"/>
                <a:ea typeface="DejaVu Sans"/>
              </a:rPr>
              <a:t>Объем муниципальных программ в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 strike="noStrike">
                <a:solidFill>
                  <a:srgbClr val="000000"/>
                </a:solidFill>
                <a:latin typeface="Times New Roman"/>
                <a:ea typeface="DejaVu Sans"/>
              </a:rPr>
              <a:t>общем объеме расходов</a:t>
            </a:r>
            <a:endParaRPr/>
          </a:p>
        </p:txBody>
      </p:sp>
      <p:graphicFrame>
        <p:nvGraphicFramePr>
          <p:cNvPr id="141" name="Object 2"/>
          <p:cNvGraphicFramePr/>
          <p:nvPr/>
        </p:nvGraphicFramePr>
        <p:xfrm>
          <a:off x="584280" y="2001960"/>
          <a:ext cx="8112960" cy="4423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457200" y="274680"/>
            <a:ext cx="8228880" cy="83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lang="ru-RU" sz="2400" strike="noStrike">
                <a:solidFill>
                  <a:srgbClr val="000000"/>
                </a:solidFill>
                <a:latin typeface="Calibri"/>
              </a:rPr>
              <a:t>Основные параметры исполнения бюджета Большинского сельского поселения за 2015 год 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 strike="noStrike">
                <a:solidFill>
                  <a:srgbClr val="000000"/>
                </a:solidFill>
                <a:latin typeface="Calibri"/>
              </a:rPr>
              <a:t>                                                                                                                      </a:t>
            </a:r>
            <a:r>
              <a:rPr lang="ru-RU" sz="1000" strike="noStrike">
                <a:solidFill>
                  <a:srgbClr val="000000"/>
                </a:solidFill>
                <a:latin typeface="Calibri"/>
              </a:rPr>
              <a:t>тыс руб</a:t>
            </a:r>
            <a:endParaRPr/>
          </a:p>
        </p:txBody>
      </p:sp>
      <p:graphicFrame>
        <p:nvGraphicFramePr>
          <p:cNvPr id="111" name="Table 2"/>
          <p:cNvGraphicFramePr/>
          <p:nvPr/>
        </p:nvGraphicFramePr>
        <p:xfrm>
          <a:off x="443520" y="1270800"/>
          <a:ext cx="8260200" cy="4210200"/>
        </p:xfrm>
        <a:graphic>
          <a:graphicData uri="http://schemas.openxmlformats.org/drawingml/2006/table">
            <a:tbl>
              <a:tblPr/>
              <a:tblGrid>
                <a:gridCol w="2753640"/>
                <a:gridCol w="2753640"/>
                <a:gridCol w="2752920"/>
              </a:tblGrid>
              <a:tr h="6267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trike="noStrike">
                          <a:solidFill>
                            <a:srgbClr val="ffffff"/>
                          </a:solidFill>
                          <a:latin typeface="Calibri"/>
                        </a:rPr>
                        <a:t>Показатель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trike="noStrike">
                          <a:solidFill>
                            <a:srgbClr val="ffffff"/>
                          </a:solidFill>
                          <a:latin typeface="Calibri"/>
                        </a:rPr>
                        <a:t>Плановые показатели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trike="noStrike">
                          <a:solidFill>
                            <a:srgbClr val="ffffff"/>
                          </a:solidFill>
                          <a:latin typeface="Calibri"/>
                        </a:rPr>
                        <a:t>Фактическое исполнение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trike="noStrike">
                          <a:solidFill>
                            <a:srgbClr val="000000"/>
                          </a:solidFill>
                          <a:latin typeface="Calibri"/>
                        </a:rPr>
                        <a:t>1. Доходы, всего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ru-RU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5584,6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ru-RU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5415,9</a:t>
                      </a:r>
                      <a:endParaRPr/>
                    </a:p>
                  </a:txBody>
                  <a:tcPr/>
                </a:tc>
              </a:tr>
              <a:tr h="4287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trike="noStrike">
                          <a:solidFill>
                            <a:srgbClr val="000000"/>
                          </a:solidFill>
                          <a:latin typeface="Calibri"/>
                        </a:rPr>
                        <a:t>из них: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</a:tr>
              <a:tr h="649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trike="noStrike">
                          <a:solidFill>
                            <a:srgbClr val="000000"/>
                          </a:solidFill>
                          <a:latin typeface="Calibri"/>
                        </a:rPr>
                        <a:t>Налоговые и неналоговые доходы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ru-RU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3809,6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ru-RU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3640,9</a:t>
                      </a:r>
                      <a:endParaRPr/>
                    </a:p>
                  </a:txBody>
                  <a:tcPr/>
                </a:tc>
              </a:tr>
              <a:tr h="649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trike="noStrike">
                          <a:solidFill>
                            <a:srgbClr val="000000"/>
                          </a:solidFill>
                          <a:latin typeface="Calibri"/>
                        </a:rPr>
                        <a:t>Безвозмездные поступления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ru-RU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1775,0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ru-RU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1775,0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trike="noStrike">
                          <a:solidFill>
                            <a:srgbClr val="000000"/>
                          </a:solidFill>
                          <a:latin typeface="Calibri"/>
                        </a:rPr>
                        <a:t>2. Расходы, всего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ru-RU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5584,6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ru-RU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5068,6</a:t>
                      </a:r>
                      <a:endParaRPr/>
                    </a:p>
                  </a:txBody>
                  <a:tcPr/>
                </a:tc>
              </a:tr>
              <a:tr h="649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trike="noStrike">
                          <a:solidFill>
                            <a:srgbClr val="000000"/>
                          </a:solidFill>
                          <a:latin typeface="Calibri"/>
                        </a:rPr>
                        <a:t>3.Дефицит (-),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trike="noStrike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ru-RU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профицит(+)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ru-RU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lnSpc>
                          <a:spcPct val="115000"/>
                        </a:lnSpc>
                      </a:pPr>
                      <a:r>
                        <a:rPr b="1" lang="ru-RU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347,3</a:t>
                      </a:r>
                      <a:endParaRPr/>
                    </a:p>
                  </a:txBody>
                  <a:tcPr/>
                </a:tc>
              </a:tr>
              <a:tr h="428760"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solidFill>
            <a:srgbClr val="00b050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lang="ru-RU" sz="2000" strike="noStrike">
                <a:solidFill>
                  <a:srgbClr val="000000"/>
                </a:solidFill>
                <a:latin typeface="Calibri"/>
              </a:rPr>
              <a:t>Доходы бюджета Большинского сельского поселения за 2015 год исполнены в сумме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000" strike="noStrike">
                <a:solidFill>
                  <a:srgbClr val="000000"/>
                </a:solidFill>
                <a:latin typeface="Calibri"/>
              </a:rPr>
              <a:t>5415,9 тыс. рублей</a:t>
            </a:r>
            <a:endParaRPr/>
          </a:p>
        </p:txBody>
      </p:sp>
      <p:sp>
        <p:nvSpPr>
          <p:cNvPr id="11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CustomShape 3"/>
          <p:cNvSpPr/>
          <p:nvPr/>
        </p:nvSpPr>
        <p:spPr>
          <a:xfrm>
            <a:off x="617400" y="1757520"/>
            <a:ext cx="2101320" cy="1175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Налог на прибыль, доходы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504,2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15" name="CustomShape 4"/>
          <p:cNvSpPr/>
          <p:nvPr/>
        </p:nvSpPr>
        <p:spPr>
          <a:xfrm>
            <a:off x="3096000" y="1728000"/>
            <a:ext cx="1675800" cy="11768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Налоги на совокупный доход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18,6</a:t>
            </a:r>
            <a:endParaRPr/>
          </a:p>
        </p:txBody>
      </p:sp>
      <p:sp>
        <p:nvSpPr>
          <p:cNvPr id="116" name="CustomShape 5"/>
          <p:cNvSpPr/>
          <p:nvPr/>
        </p:nvSpPr>
        <p:spPr>
          <a:xfrm>
            <a:off x="4989600" y="1781280"/>
            <a:ext cx="1576800" cy="11631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Государственная пошлина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19,9</a:t>
            </a:r>
            <a:endParaRPr/>
          </a:p>
        </p:txBody>
      </p:sp>
      <p:sp>
        <p:nvSpPr>
          <p:cNvPr id="117" name="CustomShape 6"/>
          <p:cNvSpPr/>
          <p:nvPr/>
        </p:nvSpPr>
        <p:spPr>
          <a:xfrm>
            <a:off x="6757200" y="1793160"/>
            <a:ext cx="1744920" cy="13294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доходы от использования имущества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66,0</a:t>
            </a:r>
            <a:endParaRPr/>
          </a:p>
        </p:txBody>
      </p:sp>
      <p:sp>
        <p:nvSpPr>
          <p:cNvPr id="118" name="CustomShape 7"/>
          <p:cNvSpPr/>
          <p:nvPr/>
        </p:nvSpPr>
        <p:spPr>
          <a:xfrm>
            <a:off x="626040" y="3163320"/>
            <a:ext cx="3742560" cy="973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Налоги на имущество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1750,4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19" name="CustomShape 8"/>
          <p:cNvSpPr/>
          <p:nvPr/>
        </p:nvSpPr>
        <p:spPr>
          <a:xfrm>
            <a:off x="4789800" y="3273480"/>
            <a:ext cx="3724200" cy="9273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Налоги на товары, реализуемые на территории РФ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1279,4</a:t>
            </a:r>
            <a:endParaRPr/>
          </a:p>
        </p:txBody>
      </p:sp>
      <p:sp>
        <p:nvSpPr>
          <p:cNvPr id="120" name="CustomShape 9"/>
          <p:cNvSpPr/>
          <p:nvPr/>
        </p:nvSpPr>
        <p:spPr>
          <a:xfrm>
            <a:off x="581760" y="4344480"/>
            <a:ext cx="2397960" cy="583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Штрафы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2,4</a:t>
            </a:r>
            <a:endParaRPr/>
          </a:p>
        </p:txBody>
      </p:sp>
      <p:sp>
        <p:nvSpPr>
          <p:cNvPr id="121" name="CustomShape 10"/>
          <p:cNvSpPr/>
          <p:nvPr/>
        </p:nvSpPr>
        <p:spPr>
          <a:xfrm>
            <a:off x="3894840" y="4630320"/>
            <a:ext cx="4025160" cy="9136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Безвозмездные поступления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1775,0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457200" y="274680"/>
            <a:ext cx="8228880" cy="76464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lang="ru-RU" sz="2000" strike="noStrike">
                <a:solidFill>
                  <a:srgbClr val="000000"/>
                </a:solidFill>
                <a:latin typeface="Times New Roman"/>
              </a:rPr>
              <a:t>Поступление собственных доходов в бюджет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000" strike="noStrike">
                <a:solidFill>
                  <a:srgbClr val="000000"/>
                </a:solidFill>
                <a:latin typeface="Times New Roman"/>
              </a:rPr>
              <a:t>Большинского сельского поселения в 2015 году</a:t>
            </a:r>
            <a:endParaRPr/>
          </a:p>
        </p:txBody>
      </p:sp>
      <p:graphicFrame>
        <p:nvGraphicFramePr>
          <p:cNvPr id="123" name="Содержимое 3"/>
          <p:cNvGraphicFramePr/>
          <p:nvPr/>
        </p:nvGraphicFramePr>
        <p:xfrm>
          <a:off x="457200" y="1600200"/>
          <a:ext cx="8417160" cy="503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lang="ru-RU" sz="2000" strike="noStrike">
                <a:solidFill>
                  <a:srgbClr val="000000"/>
                </a:solidFill>
                <a:latin typeface="Calibri"/>
              </a:rPr>
              <a:t>Расходы бюджета Большинского сельского поселения за 2015 год исполнены в сумме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000" strike="noStrike">
                <a:solidFill>
                  <a:srgbClr val="000000"/>
                </a:solidFill>
                <a:latin typeface="Calibri"/>
              </a:rPr>
              <a:t>5068,6 тыс. рублей</a:t>
            </a:r>
            <a:endParaRPr/>
          </a:p>
        </p:txBody>
      </p:sp>
      <p:sp>
        <p:nvSpPr>
          <p:cNvPr id="125" name="CustomShape 2"/>
          <p:cNvSpPr/>
          <p:nvPr/>
        </p:nvSpPr>
        <p:spPr>
          <a:xfrm>
            <a:off x="457200" y="1600200"/>
            <a:ext cx="8422920" cy="497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3"/>
          <p:cNvSpPr/>
          <p:nvPr/>
        </p:nvSpPr>
        <p:spPr>
          <a:xfrm>
            <a:off x="629280" y="1733760"/>
            <a:ext cx="2493000" cy="13413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Общегосударственные вопросы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3306,7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27" name="CustomShape 4"/>
          <p:cNvSpPr/>
          <p:nvPr/>
        </p:nvSpPr>
        <p:spPr>
          <a:xfrm>
            <a:off x="3295440" y="1747800"/>
            <a:ext cx="3110760" cy="1357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Национальная оборона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65,9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28" name="CustomShape 5"/>
          <p:cNvSpPr/>
          <p:nvPr/>
        </p:nvSpPr>
        <p:spPr>
          <a:xfrm>
            <a:off x="6579000" y="1741680"/>
            <a:ext cx="1911240" cy="1369080"/>
          </a:xfrm>
          <a:prstGeom prst="rect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Национальная экономика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1052,1</a:t>
            </a:r>
            <a:endParaRPr/>
          </a:p>
        </p:txBody>
      </p:sp>
      <p:sp>
        <p:nvSpPr>
          <p:cNvPr id="129" name="CustomShape 6"/>
          <p:cNvSpPr/>
          <p:nvPr/>
        </p:nvSpPr>
        <p:spPr>
          <a:xfrm>
            <a:off x="629280" y="4125240"/>
            <a:ext cx="2443680" cy="1210680"/>
          </a:xfrm>
          <a:prstGeom prst="rect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Жилищно-коммунальное хозяйство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14,2</a:t>
            </a:r>
            <a:endParaRPr/>
          </a:p>
        </p:txBody>
      </p:sp>
      <p:sp>
        <p:nvSpPr>
          <p:cNvPr id="130" name="CustomShape 7"/>
          <p:cNvSpPr/>
          <p:nvPr/>
        </p:nvSpPr>
        <p:spPr>
          <a:xfrm>
            <a:off x="7467480" y="3891960"/>
            <a:ext cx="1218600" cy="1234440"/>
          </a:xfrm>
          <a:prstGeom prst="rect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Культура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628,2</a:t>
            </a:r>
            <a:endParaRPr/>
          </a:p>
        </p:txBody>
      </p:sp>
      <p:sp>
        <p:nvSpPr>
          <p:cNvPr id="131" name="CustomShape 8"/>
          <p:cNvSpPr/>
          <p:nvPr/>
        </p:nvSpPr>
        <p:spPr>
          <a:xfrm>
            <a:off x="3312000" y="4176000"/>
            <a:ext cx="3908160" cy="7495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Межбюджетные трансферты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1,5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1690200" y="274680"/>
            <a:ext cx="6995880" cy="666720"/>
          </a:xfrm>
          <a:prstGeom prst="rect">
            <a:avLst/>
          </a:prstGeom>
          <a:solidFill>
            <a:srgbClr val="d9969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ru-RU" sz="2000" strike="noStrike">
                <a:solidFill>
                  <a:srgbClr val="000000"/>
                </a:solidFill>
                <a:latin typeface="Calibri"/>
              </a:rPr>
              <a:t>Доля расходов бюджета Большинского сельского поселения за 2015 год</a:t>
            </a:r>
            <a:endParaRPr/>
          </a:p>
        </p:txBody>
      </p:sp>
      <p:graphicFrame>
        <p:nvGraphicFramePr>
          <p:cNvPr id="133" name="Содержимое 3"/>
          <p:cNvGraphicFramePr/>
          <p:nvPr/>
        </p:nvGraphicFramePr>
        <p:xfrm>
          <a:off x="0" y="1066680"/>
          <a:ext cx="8741520" cy="579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609480" y="228600"/>
            <a:ext cx="8228880" cy="17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3500" strike="noStrike">
                <a:solidFill>
                  <a:srgbClr val="000000"/>
                </a:solidFill>
                <a:latin typeface="Times New Roman"/>
                <a:ea typeface="DejaVu Sans"/>
              </a:rPr>
              <a:t>Поступления в бюджет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3500" strike="noStrike">
                <a:solidFill>
                  <a:srgbClr val="000000"/>
                </a:solidFill>
                <a:latin typeface="Times New Roman"/>
                <a:ea typeface="DejaVu Sans"/>
              </a:rPr>
              <a:t>Большинского сельского поселения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graphicFrame>
        <p:nvGraphicFramePr>
          <p:cNvPr id="135" name="Object 2"/>
          <p:cNvGraphicFramePr/>
          <p:nvPr/>
        </p:nvGraphicFramePr>
        <p:xfrm>
          <a:off x="584280" y="2001960"/>
          <a:ext cx="8112960" cy="4423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609480" y="228600"/>
            <a:ext cx="8228880" cy="17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3500" strike="noStrike">
                <a:solidFill>
                  <a:srgbClr val="000000"/>
                </a:solidFill>
                <a:latin typeface="Times New Roman"/>
                <a:ea typeface="DejaVu Sans"/>
              </a:rPr>
              <a:t>Расходы бюджета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3500" strike="noStrike">
                <a:solidFill>
                  <a:srgbClr val="000000"/>
                </a:solidFill>
                <a:latin typeface="Times New Roman"/>
                <a:ea typeface="DejaVu Sans"/>
              </a:rPr>
              <a:t>Большинского сельского поселения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graphicFrame>
        <p:nvGraphicFramePr>
          <p:cNvPr id="137" name="Object 2"/>
          <p:cNvGraphicFramePr/>
          <p:nvPr/>
        </p:nvGraphicFramePr>
        <p:xfrm>
          <a:off x="584280" y="2001960"/>
          <a:ext cx="8112960" cy="4423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609480" y="22860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800" strike="noStrike">
                <a:solidFill>
                  <a:srgbClr val="000000"/>
                </a:solidFill>
                <a:latin typeface="Times New Roman"/>
                <a:ea typeface="DejaVu Sans"/>
              </a:rPr>
              <a:t>Объем муниципального задания в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 strike="noStrike">
                <a:solidFill>
                  <a:srgbClr val="000000"/>
                </a:solidFill>
                <a:latin typeface="Times New Roman"/>
                <a:ea typeface="DejaVu Sans"/>
              </a:rPr>
              <a:t>общем объеме расходов</a:t>
            </a:r>
            <a:endParaRPr/>
          </a:p>
        </p:txBody>
      </p:sp>
      <p:graphicFrame>
        <p:nvGraphicFramePr>
          <p:cNvPr id="139" name="Object 2"/>
          <p:cNvGraphicFramePr/>
          <p:nvPr/>
        </p:nvGraphicFramePr>
        <p:xfrm>
          <a:off x="584280" y="2001960"/>
          <a:ext cx="8112960" cy="4423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2763</TotalTime>
  <Application>LibreOffice/4.4.1.2$Windows_x86 LibreOffice_project/45e2de17089c24a1fa810c8f975a7171ba4cd432</Application>
  <Paragraphs>73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2014-05-06T10:06:48Z</dcterms:created>
  <dc:creator>Ольга В. Димитрова</dc:creator>
  <dc:language>ru-RU</dc:language>
  <cp:lastModifiedBy>настя генадьевна логвинова</cp:lastModifiedBy>
  <cp:lastPrinted>2014-05-12T06:06:09Z</cp:lastPrinted>
  <dcterms:modified xsi:type="dcterms:W3CDTF">2016-04-21T14:58:01Z</dcterms:modified>
  <cp:revision>95</cp:revision>
  <dc:title>Отчет об исполнении бюджета Тарасовского района за 2013 год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10</vt:i4>
  </property>
</Properties>
</file>