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5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8.jpeg" ContentType="image/jpeg"/>
  <Override PartName="/ppt/media/image16.jpeg" ContentType="image/jpeg"/>
  <Override PartName="/ppt/media/image12.png" ContentType="image/png"/>
  <Override PartName="/ppt/media/image3.png" ContentType="image/png"/>
  <Override PartName="/ppt/media/image17.jpeg" ContentType="image/jpeg"/>
  <Override PartName="/ppt/media/image5.png" ContentType="image/png"/>
  <Override PartName="/ppt/media/image13.wmf" ContentType="image/x-wmf"/>
  <Override PartName="/ppt/media/image19.jpeg" ContentType="image/jpeg"/>
  <Override PartName="/ppt/media/image11.png" ContentType="image/png"/>
  <Override PartName="/ppt/media/image10.png" ContentType="image/png"/>
  <Override PartName="/ppt/media/image9.png" ContentType="image/png"/>
  <Override PartName="/ppt/media/image15.jpeg" ContentType="image/jpeg"/>
  <Override PartName="/ppt/media/image14.jpeg" ContentType="image/jpeg"/>
  <Override PartName="/ppt/media/image8.png" ContentType="image/png"/>
  <Override PartName="/ppt/media/image7.png" ContentType="image/png"/>
  <Override PartName="/ppt/media/image6.png" ContentType="image/png"/>
  <Override PartName="/ppt/media/image4.png" ContentType="image/png"/>
  <Override PartName="/ppt/media/image2.png" ContentType="image/png"/>
  <Override PartName="/ppt/media/image1.png" ContentType="image/png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6858000"/>
  <p:notesSz cx="6781800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ru-RU" sz="2000">
                <a:latin typeface="Arial"/>
              </a:rPr>
              <a:t>Для правки формата примечаний щёлкните мышью</a:t>
            </a:r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ru-RU" sz="1400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16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16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16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C07750CE-26DA-4D42-8E5E-3EBA132896B5}" type="slidenum">
              <a:rPr lang="ru-RU" sz="1400">
                <a:latin typeface="Times New Roman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body"/>
          </p:nvPr>
        </p:nvSpPr>
        <p:spPr>
          <a:xfrm>
            <a:off x="677880" y="4714920"/>
            <a:ext cx="5424840" cy="4466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6" name="CustomShape 2"/>
          <p:cNvSpPr/>
          <p:nvPr/>
        </p:nvSpPr>
        <p:spPr>
          <a:xfrm>
            <a:off x="3841920" y="9428040"/>
            <a:ext cx="293724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BB986E9F-53C2-413D-963D-4C5463B0DFC2}" type="slidenum">
              <a:rPr lang="ru-RU" sz="1200" strike="noStrike">
                <a:solidFill>
                  <a:srgbClr val="000000"/>
                </a:solidFill>
                <a:latin typeface="+mn-lt"/>
              </a:rPr>
              <a:t>&lt;номер&gt;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body"/>
          </p:nvPr>
        </p:nvSpPr>
        <p:spPr>
          <a:xfrm>
            <a:off x="677880" y="4714920"/>
            <a:ext cx="5424840" cy="44661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4" name="CustomShape 2"/>
          <p:cNvSpPr/>
          <p:nvPr/>
        </p:nvSpPr>
        <p:spPr>
          <a:xfrm>
            <a:off x="3841920" y="9428040"/>
            <a:ext cx="2937240" cy="49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3E0CA2A1-26C6-4B81-951E-0D42EBE48410}" type="slidenum">
              <a:rPr lang="ru-RU" sz="1200" strike="noStrike">
                <a:solidFill>
                  <a:srgbClr val="000000"/>
                </a:solidFill>
                <a:latin typeface="+mn-lt"/>
              </a:rPr>
              <a:t>&lt;номер&gt;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4507920"/>
            <a:ext cx="401508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2514600" y="450792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450792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456840" y="2809440"/>
            <a:ext cx="4015080" cy="320328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456840" y="2809440"/>
            <a:ext cx="4015080" cy="3203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4323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4323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1051200"/>
            <a:ext cx="8228520" cy="579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450792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4323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4323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2514600" y="450792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4507920"/>
            <a:ext cx="401508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4507920"/>
            <a:ext cx="401508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2514600" y="450792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450792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456840" y="2809440"/>
            <a:ext cx="4015080" cy="320328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3"/>
          <a:stretch/>
        </p:blipFill>
        <p:spPr>
          <a:xfrm>
            <a:off x="456840" y="2809440"/>
            <a:ext cx="4015080" cy="3203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4323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4323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457200" y="1051200"/>
            <a:ext cx="8228520" cy="579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450792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4323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4323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2514600" y="450792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4507920"/>
            <a:ext cx="401508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4507920"/>
            <a:ext cx="401508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2514600" y="450792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450792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8" name="" descr=""/>
          <p:cNvPicPr/>
          <p:nvPr/>
        </p:nvPicPr>
        <p:blipFill>
          <a:blip r:embed="rId2"/>
          <a:stretch/>
        </p:blipFill>
        <p:spPr>
          <a:xfrm>
            <a:off x="456840" y="2809440"/>
            <a:ext cx="4015080" cy="3203280"/>
          </a:xfrm>
          <a:prstGeom prst="rect">
            <a:avLst/>
          </a:prstGeom>
          <a:ln>
            <a:noFill/>
          </a:ln>
        </p:spPr>
      </p:pic>
      <p:pic>
        <p:nvPicPr>
          <p:cNvPr id="119" name="" descr=""/>
          <p:cNvPicPr/>
          <p:nvPr/>
        </p:nvPicPr>
        <p:blipFill>
          <a:blip r:embed="rId3"/>
          <a:stretch/>
        </p:blipFill>
        <p:spPr>
          <a:xfrm>
            <a:off x="456840" y="2809440"/>
            <a:ext cx="4015080" cy="3203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4323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4323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4323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4323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457200" y="1051200"/>
            <a:ext cx="8228520" cy="579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57200" y="450792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4323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4323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2514600" y="450792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7200" y="4507920"/>
            <a:ext cx="401508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57200" y="4507920"/>
            <a:ext cx="401508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2514600" y="450792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450792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59" name="" descr=""/>
          <p:cNvPicPr/>
          <p:nvPr/>
        </p:nvPicPr>
        <p:blipFill>
          <a:blip r:embed="rId2"/>
          <a:stretch/>
        </p:blipFill>
        <p:spPr>
          <a:xfrm>
            <a:off x="456840" y="2809440"/>
            <a:ext cx="4015080" cy="3203280"/>
          </a:xfrm>
          <a:prstGeom prst="rect">
            <a:avLst/>
          </a:prstGeom>
          <a:ln>
            <a:noFill/>
          </a:ln>
        </p:spPr>
      </p:pic>
      <p:pic>
        <p:nvPicPr>
          <p:cNvPr id="160" name="" descr=""/>
          <p:cNvPicPr/>
          <p:nvPr/>
        </p:nvPicPr>
        <p:blipFill>
          <a:blip r:embed="rId3"/>
          <a:stretch/>
        </p:blipFill>
        <p:spPr>
          <a:xfrm>
            <a:off x="456840" y="2809440"/>
            <a:ext cx="4015080" cy="3203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1051200"/>
            <a:ext cx="8228520" cy="579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450792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4323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4323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2514600" y="450792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4507920"/>
            <a:ext cx="4015080" cy="2062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49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2249640"/>
            <a:ext cx="8228520" cy="43232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8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8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8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8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2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2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2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24" name="PlaceHolder 5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49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5" name="PlaceHolder 6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126" name="PlaceHolder 7"/>
          <p:cNvSpPr>
            <a:spLocks noGrp="1"/>
          </p:cNvSpPr>
          <p:nvPr>
            <p:ph type="body"/>
          </p:nvPr>
        </p:nvSpPr>
        <p:spPr>
          <a:xfrm>
            <a:off x="4673880" y="2249640"/>
            <a:ext cx="4015080" cy="43232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4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144000" y="2076120"/>
            <a:ext cx="8805960" cy="2603160"/>
          </a:xfrm>
          <a:prstGeom prst="rect">
            <a:avLst/>
          </a:prstGeom>
          <a:solidFill>
            <a:srgbClr val="47b8b8"/>
          </a:solidFill>
          <a:ln w="36000">
            <a:solidFill>
              <a:srgbClr val="004a4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/>
          <a:p>
            <a:pPr algn="ctr">
              <a:lnSpc>
                <a:spcPct val="80000"/>
              </a:lnSpc>
            </a:pPr>
            <a:r>
              <a:rPr b="1" lang="ru-RU" sz="3100" strike="noStrike">
                <a:solidFill>
                  <a:srgbClr val="443329"/>
                </a:solidFill>
                <a:latin typeface="Georgia"/>
                <a:ea typeface="DejaVu Sans"/>
              </a:rPr>
              <a:t>Бюджет</a:t>
            </a:r>
            <a:endParaRPr/>
          </a:p>
          <a:p>
            <a:pPr algn="ctr">
              <a:lnSpc>
                <a:spcPct val="80000"/>
              </a:lnSpc>
            </a:pPr>
            <a:r>
              <a:rPr b="1" lang="ru-RU" sz="3100" strike="noStrike">
                <a:solidFill>
                  <a:srgbClr val="443329"/>
                </a:solidFill>
                <a:latin typeface="Georgia"/>
                <a:ea typeface="DejaVu Sans"/>
              </a:rPr>
              <a:t>Большинского сельского поселения Тарасовского района</a:t>
            </a:r>
            <a:endParaRPr/>
          </a:p>
          <a:p>
            <a:pPr algn="ctr">
              <a:lnSpc>
                <a:spcPct val="80000"/>
              </a:lnSpc>
            </a:pPr>
            <a:r>
              <a:rPr b="1" lang="ru-RU" sz="3100" strike="noStrike">
                <a:solidFill>
                  <a:srgbClr val="443329"/>
                </a:solidFill>
                <a:latin typeface="Georgia"/>
                <a:ea typeface="DejaVu Sans"/>
              </a:rPr>
              <a:t>на 2017 год </a:t>
            </a:r>
            <a:endParaRPr/>
          </a:p>
          <a:p>
            <a:pPr algn="ctr">
              <a:lnSpc>
                <a:spcPct val="80000"/>
              </a:lnSpc>
            </a:pPr>
            <a:r>
              <a:rPr b="1" lang="ru-RU" sz="3100" strike="noStrike">
                <a:solidFill>
                  <a:srgbClr val="443329"/>
                </a:solidFill>
                <a:latin typeface="Georgia"/>
                <a:ea typeface="DejaVu Sans"/>
              </a:rPr>
              <a:t>и на плановый период 2018 и 2019 годов</a:t>
            </a:r>
            <a:endParaRPr/>
          </a:p>
        </p:txBody>
      </p:sp>
    </p:spTree>
  </p:cSld>
  <p:transition spd="slow">
    <p:cover dir="l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0" y="836640"/>
            <a:ext cx="9142920" cy="718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lang="ru-RU" sz="2400" strike="noStrike">
                <a:solidFill>
                  <a:srgbClr val="0070c0"/>
                </a:solidFill>
                <a:latin typeface="Trebuchet MS"/>
                <a:ea typeface="DejaVu Sans"/>
              </a:rPr>
              <a:t>                  </a:t>
            </a:r>
            <a:endParaRPr/>
          </a:p>
        </p:txBody>
      </p:sp>
      <p:sp>
        <p:nvSpPr>
          <p:cNvPr id="222" name="CustomShape 2"/>
          <p:cNvSpPr/>
          <p:nvPr/>
        </p:nvSpPr>
        <p:spPr>
          <a:xfrm>
            <a:off x="8174160" y="1440"/>
            <a:ext cx="761040" cy="36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FD3C7737-9896-4180-8A20-297A0165418A}" type="slidenum">
              <a:rPr lang="ru-RU" strike="noStrike">
                <a:solidFill>
                  <a:srgbClr val="ffffff"/>
                </a:solidFill>
                <a:latin typeface="Georgia"/>
                <a:ea typeface="DejaVu Sans"/>
              </a:rPr>
              <a:t>&lt;номер&gt;</a:t>
            </a:fld>
            <a:endParaRPr/>
          </a:p>
        </p:txBody>
      </p:sp>
      <p:sp>
        <p:nvSpPr>
          <p:cNvPr id="223" name="CustomShape 3"/>
          <p:cNvSpPr/>
          <p:nvPr/>
        </p:nvSpPr>
        <p:spPr>
          <a:xfrm>
            <a:off x="381960" y="374760"/>
            <a:ext cx="8567280" cy="1006920"/>
          </a:xfrm>
          <a:prstGeom prst="flowChartProcess">
            <a:avLst/>
          </a:prstGeom>
          <a:solidFill>
            <a:srgbClr val="c0c0c0"/>
          </a:solidFill>
          <a:ln w="360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03320" rIns="103320" tIns="58320" bIns="58320" anchor="ctr"/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000000"/>
                </a:solidFill>
                <a:latin typeface="Times New Roman"/>
                <a:ea typeface="Arial Unicode MS"/>
              </a:rPr>
              <a:t>Расходы бюджета Большинского сельского поселения в рамках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000000"/>
                </a:solidFill>
                <a:latin typeface="Times New Roman"/>
                <a:ea typeface="Arial Unicode MS"/>
              </a:rPr>
              <a:t>программ в 2017 – 2019 годах, тыс.рублей</a:t>
            </a:r>
            <a:endParaRPr/>
          </a:p>
        </p:txBody>
      </p:sp>
      <p:graphicFrame>
        <p:nvGraphicFramePr>
          <p:cNvPr id="224" name="Table 4"/>
          <p:cNvGraphicFramePr/>
          <p:nvPr/>
        </p:nvGraphicFramePr>
        <p:xfrm>
          <a:off x="360360" y="1759680"/>
          <a:ext cx="8567640" cy="4072320"/>
        </p:xfrm>
        <a:graphic>
          <a:graphicData uri="http://schemas.openxmlformats.org/drawingml/2006/table">
            <a:tbl>
              <a:tblPr/>
              <a:tblGrid>
                <a:gridCol w="3288240"/>
                <a:gridCol w="1509120"/>
                <a:gridCol w="1202400"/>
                <a:gridCol w="1208160"/>
                <a:gridCol w="1360080"/>
              </a:tblGrid>
              <a:tr h="6390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Наименование  расходов  Большинского сельского поселения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2016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2017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2018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2019</a:t>
                      </a:r>
                      <a:endParaRPr/>
                    </a:p>
                  </a:txBody>
                  <a:tcPr/>
                </a:tc>
              </a:tr>
              <a:tr h="3754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5</a:t>
                      </a:r>
                      <a:endParaRPr/>
                    </a:p>
                  </a:txBody>
                  <a:tcPr/>
                </a:tc>
              </a:tr>
              <a:tr h="3772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«Информационное общество»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107,6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</a:tr>
              <a:tr h="11728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«Обеспечение качествен­ными жилищно-комму­нальными услугами насе­ления  Большинского сельского поселения 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199,8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</a:tr>
              <a:tr h="3772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культуры»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846,1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606,1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490,7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421,4</a:t>
                      </a:r>
                      <a:endParaRPr/>
                    </a:p>
                  </a:txBody>
                  <a:tcPr/>
                </a:tc>
              </a:tr>
              <a:tr h="3772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«Муниципальная политика»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24,0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</a:tr>
              <a:tr h="375480">
                <a:tc>
                  <a:txBody>
                    <a:bodyPr/>
                    <a:p>
                      <a:r>
                        <a:rPr b="1" lang="ru-RU" sz="1500" strike="noStrike">
                          <a:latin typeface="Times New Roman"/>
                        </a:rPr>
                        <a:t>«Развитие транспортной системы»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1821,5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</a:tr>
              <a:tr h="377640">
                <a:tc>
                  <a:txBody>
                    <a:bodyPr/>
                    <a:p>
                      <a:r>
                        <a:rPr b="1" lang="ru-RU" sz="1500" strike="noStrike">
                          <a:latin typeface="Times New Roman"/>
                        </a:rPr>
                        <a:t>Итого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2 999,0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606,1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490,7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421,4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transition spd="slow">
    <p:cover dir="l"/>
  </p:transition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6251400" y="6556320"/>
            <a:ext cx="587880" cy="22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6BBC3F72-FB48-4428-AE24-3BCFA0DD3696}" type="slidenum">
              <a:rPr lang="ru-RU" sz="1100" strike="noStrike">
                <a:solidFill>
                  <a:srgbClr val="1f497d"/>
                </a:solidFill>
                <a:latin typeface="Georgia"/>
                <a:ea typeface="DejaVu Sans"/>
              </a:rPr>
              <a:t>&lt;номер&gt;</a:t>
            </a:fld>
            <a:endParaRPr/>
          </a:p>
        </p:txBody>
      </p:sp>
      <p:sp>
        <p:nvSpPr>
          <p:cNvPr id="226" name="CustomShape 2"/>
          <p:cNvSpPr/>
          <p:nvPr/>
        </p:nvSpPr>
        <p:spPr>
          <a:xfrm>
            <a:off x="395640" y="2135160"/>
            <a:ext cx="1151280" cy="302760"/>
          </a:xfrm>
          <a:prstGeom prst="rect">
            <a:avLst/>
          </a:prstGeom>
          <a:noFill/>
          <a:ln w="190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3"/>
          <p:cNvSpPr/>
          <p:nvPr/>
        </p:nvSpPr>
        <p:spPr>
          <a:xfrm>
            <a:off x="381960" y="375120"/>
            <a:ext cx="8567280" cy="1006920"/>
          </a:xfrm>
          <a:prstGeom prst="flowChartProcess">
            <a:avLst/>
          </a:prstGeom>
          <a:solidFill>
            <a:srgbClr val="47b8b8"/>
          </a:solidFill>
          <a:ln w="360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03320" rIns="103320" tIns="58320" bIns="58320" anchor="ctr"/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000000"/>
                </a:solidFill>
                <a:latin typeface="Times New Roman"/>
                <a:ea typeface="Arial Unicode MS"/>
              </a:rPr>
              <a:t>Объем бюджетных ассигнований на реализацию муниципальных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000000"/>
                </a:solidFill>
                <a:latin typeface="Times New Roman"/>
                <a:ea typeface="Arial Unicode MS"/>
              </a:rPr>
              <a:t>программ в 2016-2019 годах, тыс.рублей</a:t>
            </a:r>
            <a:endParaRPr/>
          </a:p>
        </p:txBody>
      </p:sp>
      <p:pic>
        <p:nvPicPr>
          <p:cNvPr id="228" name="" descr=""/>
          <p:cNvPicPr/>
          <p:nvPr/>
        </p:nvPicPr>
        <p:blipFill>
          <a:blip r:embed="rId1"/>
          <a:stretch/>
        </p:blipFill>
        <p:spPr>
          <a:xfrm>
            <a:off x="353880" y="1975680"/>
            <a:ext cx="8607960" cy="4575960"/>
          </a:xfrm>
          <a:prstGeom prst="rect">
            <a:avLst/>
          </a:prstGeom>
          <a:ln>
            <a:noFill/>
          </a:ln>
        </p:spPr>
      </p:pic>
    </p:spTree>
  </p:cSld>
  <p:transition spd="slow">
    <p:cover dir="l"/>
  </p:transition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457200" y="1143000"/>
            <a:ext cx="8228520" cy="106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2"/>
          <p:cNvSpPr/>
          <p:nvPr/>
        </p:nvSpPr>
        <p:spPr>
          <a:xfrm>
            <a:off x="8174160" y="1440"/>
            <a:ext cx="761040" cy="36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0BCFB653-E2E0-413F-8B7F-9235E77F6CBD}" type="slidenum">
              <a:rPr lang="ru-RU" strike="noStrike">
                <a:solidFill>
                  <a:srgbClr val="ffffff"/>
                </a:solidFill>
                <a:latin typeface="Georgia"/>
                <a:ea typeface="DejaVu Sans"/>
              </a:rPr>
              <a:t>&lt;номер&gt;</a:t>
            </a:fld>
            <a:endParaRPr/>
          </a:p>
        </p:txBody>
      </p:sp>
      <p:sp>
        <p:nvSpPr>
          <p:cNvPr id="231" name="CustomShape 3"/>
          <p:cNvSpPr/>
          <p:nvPr/>
        </p:nvSpPr>
        <p:spPr>
          <a:xfrm>
            <a:off x="381960" y="576000"/>
            <a:ext cx="8567280" cy="1006920"/>
          </a:xfrm>
          <a:prstGeom prst="flowChartProcess">
            <a:avLst/>
          </a:prstGeom>
          <a:solidFill>
            <a:srgbClr val="47b8b8"/>
          </a:solidFill>
          <a:ln w="360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03320" rIns="103320" tIns="58320" bIns="58320" anchor="ctr"/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000000"/>
                </a:solidFill>
                <a:latin typeface="Times New Roman"/>
                <a:ea typeface="Arial Unicode MS"/>
              </a:rPr>
              <a:t>Динамика расходов бюджета Большинского сельского поселения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000000"/>
                </a:solidFill>
                <a:latin typeface="Times New Roman"/>
                <a:ea typeface="Arial Unicode MS"/>
              </a:rPr>
              <a:t>Тарасовского района на культуру в 2016-2019 годах, тыс.рублей</a:t>
            </a:r>
            <a:endParaRPr/>
          </a:p>
        </p:txBody>
      </p:sp>
      <p:pic>
        <p:nvPicPr>
          <p:cNvPr id="232" name="" descr=""/>
          <p:cNvPicPr/>
          <p:nvPr/>
        </p:nvPicPr>
        <p:blipFill>
          <a:blip r:embed="rId1"/>
          <a:stretch/>
        </p:blipFill>
        <p:spPr>
          <a:xfrm>
            <a:off x="432000" y="2088000"/>
            <a:ext cx="8532360" cy="4535640"/>
          </a:xfrm>
          <a:prstGeom prst="rect">
            <a:avLst/>
          </a:prstGeom>
          <a:ln>
            <a:noFill/>
          </a:ln>
        </p:spPr>
      </p:pic>
    </p:spTree>
  </p:cSld>
  <p:transition spd="slow">
    <p:cover dir="l"/>
  </p:transition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6251400" y="6556320"/>
            <a:ext cx="587880" cy="22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7A9596D4-7FE5-44C1-AE44-075534F08F0C}" type="slidenum">
              <a:rPr lang="ru-RU" sz="1100" strike="noStrike">
                <a:solidFill>
                  <a:srgbClr val="1f497d"/>
                </a:solidFill>
                <a:latin typeface="Georgia"/>
                <a:ea typeface="DejaVu Sans"/>
              </a:rPr>
              <a:t>&lt;номер&gt;</a:t>
            </a:fld>
            <a:endParaRPr/>
          </a:p>
        </p:txBody>
      </p:sp>
      <p:sp>
        <p:nvSpPr>
          <p:cNvPr id="168" name="CustomShape 2"/>
          <p:cNvSpPr/>
          <p:nvPr/>
        </p:nvSpPr>
        <p:spPr>
          <a:xfrm>
            <a:off x="2879640" y="2979720"/>
            <a:ext cx="3167640" cy="3067560"/>
          </a:xfrm>
          <a:prstGeom prst="ellipse">
            <a:avLst/>
          </a:prstGeom>
          <a:solidFill>
            <a:srgbClr val="47b8b8"/>
          </a:solidFill>
          <a:ln w="39960">
            <a:solidFill>
              <a:srgbClr val="862a4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3"/>
          <p:cNvSpPr/>
          <p:nvPr/>
        </p:nvSpPr>
        <p:spPr>
          <a:xfrm>
            <a:off x="216000" y="1251720"/>
            <a:ext cx="2161080" cy="4291560"/>
          </a:xfrm>
          <a:prstGeom prst="roundRect">
            <a:avLst>
              <a:gd name="adj" fmla="val 13805"/>
            </a:avLst>
          </a:prstGeom>
          <a:solidFill>
            <a:srgbClr val="47b8b8"/>
          </a:solidFill>
          <a:ln w="39960">
            <a:solidFill>
              <a:srgbClr val="862a4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4"/>
          <p:cNvSpPr/>
          <p:nvPr/>
        </p:nvSpPr>
        <p:spPr>
          <a:xfrm>
            <a:off x="3179160" y="318960"/>
            <a:ext cx="2364120" cy="1548360"/>
          </a:xfrm>
          <a:prstGeom prst="roundRect">
            <a:avLst>
              <a:gd name="adj" fmla="val 13805"/>
            </a:avLst>
          </a:prstGeom>
          <a:solidFill>
            <a:srgbClr val="47b8b8"/>
          </a:solidFill>
          <a:ln w="39960">
            <a:solidFill>
              <a:srgbClr val="862a4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5"/>
          <p:cNvSpPr/>
          <p:nvPr/>
        </p:nvSpPr>
        <p:spPr>
          <a:xfrm>
            <a:off x="250920" y="1584000"/>
            <a:ext cx="2016720" cy="3739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600" strike="noStrike">
                <a:solidFill>
                  <a:srgbClr val="000000"/>
                </a:solidFill>
                <a:latin typeface="Times New Roman"/>
                <a:ea typeface="DejaVu Sans"/>
              </a:rPr>
              <a:t>Прогноз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600" strike="noStrike">
                <a:solidFill>
                  <a:srgbClr val="000000"/>
                </a:solidFill>
                <a:latin typeface="Times New Roman"/>
                <a:ea typeface="DejaVu Sans"/>
              </a:rPr>
              <a:t>социально-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600" strike="noStrike">
                <a:solidFill>
                  <a:srgbClr val="000000"/>
                </a:solidFill>
                <a:latin typeface="Times New Roman"/>
                <a:ea typeface="DejaVu Sans"/>
              </a:rPr>
              <a:t>экономического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600" strike="noStrike">
                <a:solidFill>
                  <a:srgbClr val="000000"/>
                </a:solidFill>
                <a:latin typeface="Times New Roman"/>
                <a:ea typeface="DejaVu Sans"/>
              </a:rPr>
              <a:t>развития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600" strike="noStrike">
                <a:solidFill>
                  <a:srgbClr val="000000"/>
                </a:solidFill>
                <a:latin typeface="Times New Roman"/>
                <a:ea typeface="DejaVu Sans"/>
              </a:rPr>
              <a:t>Большинского сельского поселения на 2017-2019 годы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600" strike="noStrike">
                <a:solidFill>
                  <a:srgbClr val="000000"/>
                </a:solidFill>
                <a:latin typeface="Times New Roman"/>
                <a:ea typeface="DejaVu Sans"/>
              </a:rPr>
              <a:t>(Постановление Администрации  Большинского сельского поселения 01.07.2016 №55)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72" name="CustomShape 6"/>
          <p:cNvSpPr/>
          <p:nvPr/>
        </p:nvSpPr>
        <p:spPr>
          <a:xfrm>
            <a:off x="3369960" y="3435480"/>
            <a:ext cx="2302560" cy="2035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600" strike="noStrike">
                <a:solidFill>
                  <a:srgbClr val="000000"/>
                </a:solidFill>
                <a:latin typeface="Times New Roman"/>
                <a:ea typeface="DejaVu Sans"/>
              </a:rPr>
              <a:t>Основа формирования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600" strike="noStrike">
                <a:solidFill>
                  <a:srgbClr val="000000"/>
                </a:solidFill>
                <a:latin typeface="Times New Roman"/>
                <a:ea typeface="DejaVu Sans"/>
              </a:rPr>
              <a:t>проекта бюджета Большинского сельского поселения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600" strike="noStrike">
                <a:solidFill>
                  <a:srgbClr val="000000"/>
                </a:solidFill>
                <a:latin typeface="Times New Roman"/>
                <a:ea typeface="DejaVu Sans"/>
              </a:rPr>
              <a:t>Тарасовского района на 2017 год и плановый период 2018 и 2019 годов</a:t>
            </a:r>
            <a:endParaRPr/>
          </a:p>
        </p:txBody>
      </p:sp>
      <p:sp>
        <p:nvSpPr>
          <p:cNvPr id="173" name="CustomShape 7"/>
          <p:cNvSpPr/>
          <p:nvPr/>
        </p:nvSpPr>
        <p:spPr>
          <a:xfrm>
            <a:off x="6480000" y="1224000"/>
            <a:ext cx="2375280" cy="4463280"/>
          </a:xfrm>
          <a:prstGeom prst="roundRect">
            <a:avLst>
              <a:gd name="adj" fmla="val 13805"/>
            </a:avLst>
          </a:prstGeom>
          <a:solidFill>
            <a:srgbClr val="47b8b8"/>
          </a:solidFill>
          <a:ln w="39960">
            <a:solidFill>
              <a:srgbClr val="862a4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8"/>
          <p:cNvSpPr/>
          <p:nvPr/>
        </p:nvSpPr>
        <p:spPr>
          <a:xfrm>
            <a:off x="6696000" y="1524960"/>
            <a:ext cx="1943280" cy="3730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36000"/>
          <a:p>
            <a:pPr algn="ctr">
              <a:lnSpc>
                <a:spcPct val="100000"/>
              </a:lnSpc>
            </a:pPr>
            <a:r>
              <a:rPr b="1" lang="ru-RU" sz="1600" strike="noStrike">
                <a:solidFill>
                  <a:srgbClr val="000000"/>
                </a:solidFill>
                <a:latin typeface="Times New Roman"/>
                <a:ea typeface="DejaVu Sans"/>
              </a:rPr>
              <a:t>Основные направления бюджетной и налоговой политики Большинского сельского поселения на 2017-2019 годы (Постановление Администрации  Большинского сельского поселения от 25.11.2016 №89)</a:t>
            </a:r>
            <a:endParaRPr/>
          </a:p>
        </p:txBody>
      </p:sp>
      <p:sp>
        <p:nvSpPr>
          <p:cNvPr id="175" name="CustomShape 9"/>
          <p:cNvSpPr/>
          <p:nvPr/>
        </p:nvSpPr>
        <p:spPr>
          <a:xfrm rot="3757200">
            <a:off x="5600880" y="2052360"/>
            <a:ext cx="505440" cy="1119600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47b8b8"/>
          </a:solidFill>
          <a:ln w="399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10"/>
          <p:cNvSpPr/>
          <p:nvPr/>
        </p:nvSpPr>
        <p:spPr>
          <a:xfrm rot="17793000">
            <a:off x="2736720" y="2061000"/>
            <a:ext cx="505440" cy="1116360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47b8b8"/>
          </a:solidFill>
          <a:ln w="399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11"/>
          <p:cNvSpPr/>
          <p:nvPr/>
        </p:nvSpPr>
        <p:spPr>
          <a:xfrm>
            <a:off x="3384000" y="432000"/>
            <a:ext cx="2022840" cy="1305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600" strike="noStrike">
                <a:solidFill>
                  <a:srgbClr val="000000"/>
                </a:solidFill>
                <a:latin typeface="Times New Roman"/>
                <a:ea typeface="DejaVu Sans"/>
              </a:rPr>
              <a:t>Муниципальные программы Большинского сельского поселения</a:t>
            </a:r>
            <a:endParaRPr/>
          </a:p>
        </p:txBody>
      </p:sp>
      <p:sp>
        <p:nvSpPr>
          <p:cNvPr id="178" name="CustomShape 12"/>
          <p:cNvSpPr/>
          <p:nvPr/>
        </p:nvSpPr>
        <p:spPr>
          <a:xfrm>
            <a:off x="4089960" y="2014200"/>
            <a:ext cx="575280" cy="647280"/>
          </a:xfrm>
          <a:prstGeom prst="downArrow">
            <a:avLst>
              <a:gd name="adj1" fmla="val 16200"/>
              <a:gd name="adj2" fmla="val 5400"/>
            </a:avLst>
          </a:prstGeom>
          <a:solidFill>
            <a:srgbClr val="47b8b8"/>
          </a:solidFill>
          <a:ln w="36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ransition spd="slow">
    <p:cover dir="l"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6251400" y="6556320"/>
            <a:ext cx="587880" cy="22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3E3E29AE-92E6-4877-B630-82F81A7412C0}" type="slidenum">
              <a:rPr lang="ru-RU" sz="1100" strike="noStrike">
                <a:solidFill>
                  <a:srgbClr val="1f497d"/>
                </a:solidFill>
                <a:latin typeface="Georgia"/>
                <a:ea typeface="DejaVu Sans"/>
              </a:rPr>
              <a:t>&lt;номер&gt;</a:t>
            </a:fld>
            <a:endParaRPr/>
          </a:p>
        </p:txBody>
      </p:sp>
      <p:sp>
        <p:nvSpPr>
          <p:cNvPr id="180" name="CustomShape 2"/>
          <p:cNvSpPr/>
          <p:nvPr/>
        </p:nvSpPr>
        <p:spPr>
          <a:xfrm>
            <a:off x="432000" y="668880"/>
            <a:ext cx="8423280" cy="1202400"/>
          </a:xfrm>
          <a:prstGeom prst="rect">
            <a:avLst/>
          </a:prstGeom>
          <a:solidFill>
            <a:srgbClr val="47b8b8"/>
          </a:solidFill>
          <a:ln w="360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03320" rIns="103320" tIns="58320" bIns="58320" anchor="ctr"/>
          <a:p>
            <a:pPr algn="ctr">
              <a:lnSpc>
                <a:spcPct val="100000"/>
              </a:lnSpc>
            </a:pPr>
            <a:r>
              <a:rPr b="1" lang="ru-RU" sz="1900" strike="noStrike">
                <a:solidFill>
                  <a:srgbClr val="000000"/>
                </a:solidFill>
                <a:latin typeface="Times New Roman"/>
                <a:ea typeface="DejaVu Sans"/>
              </a:rPr>
              <a:t>БЮДЖЕТ НА 2017 ГОД И НА ПЛАНОВЫЙ ПЕРИОД 2018 И 2019 ГОДОВ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900" strike="noStrike">
                <a:solidFill>
                  <a:srgbClr val="000000"/>
                </a:solidFill>
                <a:latin typeface="Times New Roman"/>
                <a:ea typeface="DejaVu Sans"/>
              </a:rPr>
              <a:t>НАПРАВЛЕН НА РЕШЕНИЕ СЛЕДУЮЩИХ КЛЮЧЕВЫХ ЗАДАЧ:</a:t>
            </a:r>
            <a:endParaRPr/>
          </a:p>
        </p:txBody>
      </p:sp>
      <p:sp>
        <p:nvSpPr>
          <p:cNvPr id="181" name="CustomShape 3"/>
          <p:cNvSpPr/>
          <p:nvPr/>
        </p:nvSpPr>
        <p:spPr>
          <a:xfrm>
            <a:off x="324000" y="2437200"/>
            <a:ext cx="8639640" cy="597240"/>
          </a:xfrm>
          <a:prstGeom prst="rect">
            <a:avLst/>
          </a:prstGeom>
          <a:solidFill>
            <a:srgbClr val="47b8b8">
              <a:alpha val="28000"/>
            </a:srgbClr>
          </a:solidFill>
          <a:ln w="50760">
            <a:solidFill>
              <a:srgbClr val="00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4"/>
          <p:cNvSpPr/>
          <p:nvPr/>
        </p:nvSpPr>
        <p:spPr>
          <a:xfrm>
            <a:off x="468360" y="2304000"/>
            <a:ext cx="8350920" cy="864000"/>
          </a:xfrm>
          <a:prstGeom prst="roundRect">
            <a:avLst>
              <a:gd name="adj" fmla="val 13805"/>
            </a:avLst>
          </a:prstGeom>
          <a:solidFill>
            <a:srgbClr val="47b8b8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400" strike="noStrike">
                <a:solidFill>
                  <a:srgbClr val="000000"/>
                </a:solidFill>
                <a:latin typeface="Arial"/>
                <a:ea typeface="DejaVu Sans"/>
              </a:rPr>
              <a:t>Обеспечение устойчивости и сбалансированности бюджетной системы в целях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 strike="noStrike">
                <a:solidFill>
                  <a:srgbClr val="000000"/>
                </a:solidFill>
                <a:latin typeface="Arial"/>
                <a:ea typeface="DejaVu Sans"/>
              </a:rPr>
              <a:t>гарантированного исполнения действующих и принимаемых расходных обязательств</a:t>
            </a:r>
            <a:r>
              <a:rPr lang="ru-RU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sp>
        <p:nvSpPr>
          <p:cNvPr id="183" name="CustomShape 5"/>
          <p:cNvSpPr/>
          <p:nvPr/>
        </p:nvSpPr>
        <p:spPr>
          <a:xfrm>
            <a:off x="287640" y="3588840"/>
            <a:ext cx="8639640" cy="597240"/>
          </a:xfrm>
          <a:prstGeom prst="rect">
            <a:avLst/>
          </a:prstGeom>
          <a:solidFill>
            <a:srgbClr val="47b8b8">
              <a:alpha val="28000"/>
            </a:srgbClr>
          </a:solidFill>
          <a:ln w="50760">
            <a:solidFill>
              <a:srgbClr val="00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6"/>
          <p:cNvSpPr/>
          <p:nvPr/>
        </p:nvSpPr>
        <p:spPr>
          <a:xfrm>
            <a:off x="432000" y="3455280"/>
            <a:ext cx="8350920" cy="864000"/>
          </a:xfrm>
          <a:prstGeom prst="roundRect">
            <a:avLst>
              <a:gd name="adj" fmla="val 13805"/>
            </a:avLst>
          </a:prstGeom>
          <a:solidFill>
            <a:srgbClr val="47b8b8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400" strike="noStrike">
                <a:solidFill>
                  <a:srgbClr val="000000"/>
                </a:solidFill>
                <a:latin typeface="Arial"/>
                <a:ea typeface="DejaVu Sans"/>
              </a:rPr>
              <a:t>Повышение эффективности бюджетной политики, в том числе за счет роста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400" strike="noStrike">
                <a:solidFill>
                  <a:srgbClr val="000000"/>
                </a:solidFill>
                <a:latin typeface="Arial"/>
                <a:ea typeface="DejaVu Sans"/>
              </a:rPr>
              <a:t>эффективности бюджетных расходов,проведения структурных реформ в социальной сфере </a:t>
            </a:r>
            <a:endParaRPr/>
          </a:p>
        </p:txBody>
      </p:sp>
      <p:sp>
        <p:nvSpPr>
          <p:cNvPr id="185" name="CustomShape 7"/>
          <p:cNvSpPr/>
          <p:nvPr/>
        </p:nvSpPr>
        <p:spPr>
          <a:xfrm>
            <a:off x="296280" y="4668480"/>
            <a:ext cx="8639640" cy="597240"/>
          </a:xfrm>
          <a:prstGeom prst="rect">
            <a:avLst/>
          </a:prstGeom>
          <a:solidFill>
            <a:srgbClr val="47b8b8">
              <a:alpha val="28000"/>
            </a:srgbClr>
          </a:solidFill>
          <a:ln w="50760">
            <a:solidFill>
              <a:srgbClr val="00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8"/>
          <p:cNvSpPr/>
          <p:nvPr/>
        </p:nvSpPr>
        <p:spPr>
          <a:xfrm>
            <a:off x="440640" y="4534920"/>
            <a:ext cx="8350920" cy="864000"/>
          </a:xfrm>
          <a:prstGeom prst="roundRect">
            <a:avLst>
              <a:gd name="adj" fmla="val 13805"/>
            </a:avLst>
          </a:prstGeom>
          <a:solidFill>
            <a:srgbClr val="47b8b8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400" strike="noStrike">
                <a:solidFill>
                  <a:srgbClr val="000000"/>
                </a:solidFill>
                <a:latin typeface="Arial"/>
                <a:ea typeface="DejaVu Sans"/>
              </a:rPr>
              <a:t>Повышение роли бюджетной политики для поддержки экономического роста</a:t>
            </a:r>
            <a:r>
              <a:rPr lang="ru-RU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sp>
        <p:nvSpPr>
          <p:cNvPr id="187" name="CustomShape 9"/>
          <p:cNvSpPr/>
          <p:nvPr/>
        </p:nvSpPr>
        <p:spPr>
          <a:xfrm>
            <a:off x="324000" y="5794560"/>
            <a:ext cx="8639640" cy="597240"/>
          </a:xfrm>
          <a:prstGeom prst="rect">
            <a:avLst/>
          </a:prstGeom>
          <a:solidFill>
            <a:srgbClr val="47b8b8">
              <a:alpha val="28000"/>
            </a:srgbClr>
          </a:solidFill>
          <a:ln w="50760">
            <a:solidFill>
              <a:srgbClr val="00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10"/>
          <p:cNvSpPr/>
          <p:nvPr/>
        </p:nvSpPr>
        <p:spPr>
          <a:xfrm>
            <a:off x="468360" y="5661000"/>
            <a:ext cx="8350920" cy="864000"/>
          </a:xfrm>
          <a:prstGeom prst="roundRect">
            <a:avLst>
              <a:gd name="adj" fmla="val 13805"/>
            </a:avLst>
          </a:prstGeom>
          <a:solidFill>
            <a:srgbClr val="47b8b8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400" strike="noStrike">
                <a:solidFill>
                  <a:srgbClr val="000000"/>
                </a:solidFill>
                <a:latin typeface="Arial"/>
                <a:ea typeface="DejaVu Sans"/>
              </a:rPr>
              <a:t>Повышение прозрачности и открытости бюджетного процесса</a:t>
            </a:r>
            <a:endParaRPr/>
          </a:p>
        </p:txBody>
      </p:sp>
    </p:spTree>
  </p:cSld>
  <p:transition spd="slow">
    <p:cover dir="l"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Table 1"/>
          <p:cNvGraphicFramePr/>
          <p:nvPr/>
        </p:nvGraphicFramePr>
        <p:xfrm>
          <a:off x="595440" y="2349360"/>
          <a:ext cx="7999200" cy="4178160"/>
        </p:xfrm>
        <a:graphic>
          <a:graphicData uri="http://schemas.openxmlformats.org/drawingml/2006/table">
            <a:tbl>
              <a:tblPr/>
              <a:tblGrid>
                <a:gridCol w="4104360"/>
                <a:gridCol w="1322280"/>
                <a:gridCol w="1320480"/>
                <a:gridCol w="1252080"/>
              </a:tblGrid>
              <a:tr h="428760">
                <a:tc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trike="noStrike">
                          <a:solidFill>
                            <a:srgbClr val="000000"/>
                          </a:solidFill>
                          <a:latin typeface="Arial Cyr"/>
                          <a:ea typeface="Arial Cyr"/>
                        </a:rPr>
                        <a:t>2017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trike="noStrike">
                          <a:solidFill>
                            <a:srgbClr val="000000"/>
                          </a:solidFill>
                          <a:latin typeface="Arial Cyr"/>
                          <a:ea typeface="Arial Cyr"/>
                        </a:rPr>
                        <a:t>2018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trike="noStrike">
                          <a:solidFill>
                            <a:srgbClr val="000000"/>
                          </a:solidFill>
                          <a:latin typeface="Arial Cyr"/>
                          <a:ea typeface="Arial Cyr"/>
                        </a:rPr>
                        <a:t>2019</a:t>
                      </a:r>
                      <a:endParaRPr/>
                    </a:p>
                  </a:txBody>
                  <a:tcPr/>
                </a:tc>
              </a:tr>
              <a:tr h="5554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trike="noStrike">
                          <a:latin typeface="Times New Roman"/>
                          <a:ea typeface="Arial Cyr"/>
                        </a:rPr>
                        <a:t>I. Доходы, всего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trike="noStrike">
                          <a:latin typeface="Arial Cyr"/>
                          <a:ea typeface="Arial Cyr"/>
                        </a:rPr>
                        <a:t>3 645,1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trike="noStrike">
                          <a:latin typeface="Arial Cyr"/>
                          <a:ea typeface="Arial Cyr"/>
                        </a:rPr>
                        <a:t>3 365,5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trike="noStrike">
                          <a:latin typeface="Arial Cyr"/>
                          <a:ea typeface="Arial Cyr"/>
                        </a:rPr>
                        <a:t>3 296,2</a:t>
                      </a:r>
                      <a:endParaRPr/>
                    </a:p>
                  </a:txBody>
                  <a:tcPr/>
                </a:tc>
              </a:tr>
              <a:tr h="428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strike="noStrike">
                          <a:solidFill>
                            <a:srgbClr val="000000"/>
                          </a:solidFill>
                          <a:latin typeface="Times New Roman"/>
                          <a:ea typeface="Arial Cyr"/>
                        </a:rPr>
                        <a:t>из них: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6058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trike="noStrike">
                          <a:solidFill>
                            <a:srgbClr val="000000"/>
                          </a:solidFill>
                          <a:latin typeface="Times New Roman"/>
                          <a:ea typeface="Arial Cyr"/>
                        </a:rPr>
                        <a:t>Налоговые и неналоговые доходы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trike="noStrike">
                          <a:solidFill>
                            <a:srgbClr val="000000"/>
                          </a:solidFill>
                          <a:latin typeface="Arial Cyr"/>
                          <a:ea typeface="Arial Cyr"/>
                        </a:rPr>
                        <a:t>2 386,9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trike="noStrike">
                          <a:solidFill>
                            <a:srgbClr val="000000"/>
                          </a:solidFill>
                          <a:latin typeface="Arial Cyr"/>
                          <a:ea typeface="Arial Cyr"/>
                        </a:rPr>
                        <a:t>2 391,1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trike="noStrike">
                          <a:solidFill>
                            <a:srgbClr val="000000"/>
                          </a:solidFill>
                          <a:latin typeface="Arial Cyr"/>
                          <a:ea typeface="Arial Cyr"/>
                        </a:rPr>
                        <a:t>2 395,0</a:t>
                      </a:r>
                      <a:endParaRPr/>
                    </a:p>
                  </a:txBody>
                  <a:tcPr/>
                </a:tc>
              </a:tr>
              <a:tr h="5554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trike="noStrike">
                          <a:solidFill>
                            <a:srgbClr val="000000"/>
                          </a:solidFill>
                          <a:latin typeface="Times New Roman"/>
                          <a:ea typeface="Arial Cyr"/>
                        </a:rPr>
                        <a:t>Безвозмездные поступления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trike="noStrike">
                          <a:solidFill>
                            <a:srgbClr val="000000"/>
                          </a:solidFill>
                          <a:latin typeface="Arial Cyr"/>
                          <a:ea typeface="Arial Cyr"/>
                        </a:rPr>
                        <a:t>1 258,2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trike="noStrike">
                          <a:solidFill>
                            <a:srgbClr val="000000"/>
                          </a:solidFill>
                          <a:latin typeface="Arial Cyr"/>
                          <a:ea typeface="Arial Cyr"/>
                        </a:rPr>
                        <a:t>974,4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trike="noStrike">
                          <a:solidFill>
                            <a:srgbClr val="000000"/>
                          </a:solidFill>
                          <a:latin typeface="Arial Cyr"/>
                          <a:ea typeface="Arial Cyr"/>
                        </a:rPr>
                        <a:t>901,2</a:t>
                      </a:r>
                      <a:endParaRPr/>
                    </a:p>
                  </a:txBody>
                  <a:tcPr/>
                </a:tc>
              </a:tr>
              <a:tr h="5554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trike="noStrike">
                          <a:latin typeface="Times New Roman"/>
                          <a:ea typeface="Arial Cyr"/>
                        </a:rPr>
                        <a:t>II. Расходы, всего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trike="noStrike">
                          <a:latin typeface="Arial Cyr"/>
                          <a:ea typeface="Arial Cyr"/>
                        </a:rPr>
                        <a:t>3 645,1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trike="noStrike">
                          <a:latin typeface="Arial Cyr"/>
                          <a:ea typeface="Arial Cyr"/>
                        </a:rPr>
                        <a:t>3 365,5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trike="noStrike">
                          <a:latin typeface="Arial Cyr"/>
                          <a:ea typeface="Arial Cyr"/>
                        </a:rPr>
                        <a:t>3 296,2</a:t>
                      </a:r>
                      <a:endParaRPr/>
                    </a:p>
                  </a:txBody>
                  <a:tcPr/>
                </a:tc>
              </a:tr>
              <a:tr h="3812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trike="noStrike">
                          <a:latin typeface="Times New Roman"/>
                          <a:ea typeface="Arial Cyr"/>
                        </a:rPr>
                        <a:t>III. Дефицит (-), профицит (+)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trike="noStrike">
                          <a:latin typeface="Arial Cyr"/>
                          <a:ea typeface="Arial Cyr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trike="noStrike">
                          <a:latin typeface="Arial Cyr"/>
                          <a:ea typeface="Arial Cyr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trike="noStrike">
                          <a:latin typeface="Arial Cyr"/>
                          <a:ea typeface="Arial Cyr"/>
                        </a:rPr>
                        <a:t>0,0</a:t>
                      </a:r>
                      <a:endParaRPr/>
                    </a:p>
                  </a:txBody>
                  <a:tcPr/>
                </a:tc>
              </a:tr>
              <a:tr h="667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trike="noStrike">
                          <a:latin typeface="Times New Roman"/>
                          <a:ea typeface="Arial Cyr"/>
                        </a:rPr>
                        <a:t>VI. Источники финансирования дефицита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trike="noStrike">
                          <a:latin typeface="Arial Cyr"/>
                          <a:ea typeface="Arial Cyr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trike="noStrike">
                          <a:latin typeface="Arial Cyr"/>
                          <a:ea typeface="Arial Cyr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trike="noStrike">
                          <a:latin typeface="Arial Cyr"/>
                          <a:ea typeface="Arial Cyr"/>
                        </a:rPr>
                        <a:t>0,0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0" name="CustomShape 2"/>
          <p:cNvSpPr/>
          <p:nvPr/>
        </p:nvSpPr>
        <p:spPr>
          <a:xfrm>
            <a:off x="7128000" y="1916280"/>
            <a:ext cx="1764000" cy="362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88200" rIns="88200" tIns="44280" bIns="44280"/>
          <a:p>
            <a:pPr>
              <a:lnSpc>
                <a:spcPct val="100000"/>
              </a:lnSpc>
            </a:pPr>
            <a:r>
              <a:rPr b="1" lang="ru-RU" strike="noStrike">
                <a:solidFill>
                  <a:srgbClr val="000000"/>
                </a:solidFill>
                <a:latin typeface="Times New Roman"/>
                <a:ea typeface="Arial Cyr"/>
              </a:rPr>
              <a:t>(тыс. рублей)</a:t>
            </a:r>
            <a:endParaRPr/>
          </a:p>
        </p:txBody>
      </p:sp>
      <p:sp>
        <p:nvSpPr>
          <p:cNvPr id="191" name="CustomShape 3"/>
          <p:cNvSpPr/>
          <p:nvPr/>
        </p:nvSpPr>
        <p:spPr>
          <a:xfrm>
            <a:off x="8174160" y="1440"/>
            <a:ext cx="761040" cy="36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4EB73A5-E8F7-46EB-9F4D-16C86F3C12F4}" type="slidenum">
              <a:rPr lang="ru-RU" strike="noStrike">
                <a:solidFill>
                  <a:srgbClr val="ffffff"/>
                </a:solidFill>
                <a:latin typeface="Georgia"/>
                <a:ea typeface="DejaVu Sans"/>
              </a:rPr>
              <a:t>&lt;номер&gt;</a:t>
            </a:fld>
            <a:endParaRPr/>
          </a:p>
        </p:txBody>
      </p:sp>
      <p:sp>
        <p:nvSpPr>
          <p:cNvPr id="192" name="CustomShape 4"/>
          <p:cNvSpPr/>
          <p:nvPr/>
        </p:nvSpPr>
        <p:spPr>
          <a:xfrm>
            <a:off x="504000" y="288360"/>
            <a:ext cx="8135280" cy="1524960"/>
          </a:xfrm>
          <a:prstGeom prst="rect">
            <a:avLst/>
          </a:prstGeom>
          <a:solidFill>
            <a:srgbClr val="cccccc"/>
          </a:solidFill>
          <a:ln w="36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rIns="108000" tIns="63000" bIns="63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000000"/>
                </a:solidFill>
                <a:latin typeface="Times New Roman"/>
                <a:ea typeface="Arial Unicode MS"/>
              </a:rPr>
              <a:t>Основные параметры решения «О бюджете Большинского сельского поселения Тарасовского района на 2017 год и плановый период 2018 и 2019 годов»</a:t>
            </a:r>
            <a:endParaRPr/>
          </a:p>
        </p:txBody>
      </p:sp>
    </p:spTree>
  </p:cSld>
  <p:transition spd="slow">
    <p:cover dir="l"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6251400" y="6556320"/>
            <a:ext cx="587880" cy="22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6B2784C1-A8C0-4057-A4A5-31760D1975DF}" type="slidenum">
              <a:rPr lang="ru-RU" sz="1100" strike="noStrike">
                <a:solidFill>
                  <a:srgbClr val="1f497d"/>
                </a:solidFill>
                <a:latin typeface="Georgia"/>
                <a:ea typeface="DejaVu Sans"/>
              </a:rPr>
              <a:t>&lt;номер&gt;</a:t>
            </a:fld>
            <a:endParaRPr/>
          </a:p>
        </p:txBody>
      </p:sp>
      <p:sp>
        <p:nvSpPr>
          <p:cNvPr id="194" name="CustomShape 2"/>
          <p:cNvSpPr/>
          <p:nvPr/>
        </p:nvSpPr>
        <p:spPr>
          <a:xfrm>
            <a:off x="468360" y="620640"/>
            <a:ext cx="8279280" cy="1006920"/>
          </a:xfrm>
          <a:prstGeom prst="flowChartProcess">
            <a:avLst/>
          </a:prstGeom>
          <a:solidFill>
            <a:srgbClr val="47b8b8"/>
          </a:solidFill>
          <a:ln w="360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03320" rIns="103320" tIns="58320" bIns="58320" anchor="ctr"/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000000"/>
                </a:solidFill>
                <a:latin typeface="Arial"/>
                <a:ea typeface="DejaVu Sans"/>
              </a:rPr>
              <a:t>Динамика доходов бюджета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ru-RU" sz="2000" strike="noStrike">
                <a:solidFill>
                  <a:srgbClr val="000000"/>
                </a:solidFill>
                <a:latin typeface="Arial"/>
                <a:ea typeface="DejaVu Sans"/>
              </a:rPr>
              <a:t>Большинского сельского поселения Тарасовского района</a:t>
            </a:r>
            <a:endParaRPr/>
          </a:p>
        </p:txBody>
      </p:sp>
      <p:pic>
        <p:nvPicPr>
          <p:cNvPr id="195" name="" descr=""/>
          <p:cNvPicPr/>
          <p:nvPr/>
        </p:nvPicPr>
        <p:blipFill>
          <a:blip r:embed="rId1"/>
          <a:stretch/>
        </p:blipFill>
        <p:spPr>
          <a:xfrm>
            <a:off x="4608000" y="4650120"/>
            <a:ext cx="4040280" cy="2131920"/>
          </a:xfrm>
          <a:prstGeom prst="rect">
            <a:avLst/>
          </a:prstGeom>
          <a:ln>
            <a:noFill/>
          </a:ln>
        </p:spPr>
      </p:pic>
      <p:sp>
        <p:nvSpPr>
          <p:cNvPr id="196" name="CustomShape 3"/>
          <p:cNvSpPr/>
          <p:nvPr/>
        </p:nvSpPr>
        <p:spPr>
          <a:xfrm>
            <a:off x="2376000" y="2736000"/>
            <a:ext cx="100728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4"/>
          <p:cNvSpPr/>
          <p:nvPr/>
        </p:nvSpPr>
        <p:spPr>
          <a:xfrm>
            <a:off x="7056000" y="3960000"/>
            <a:ext cx="1007280" cy="57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5"/>
          <p:cNvSpPr/>
          <p:nvPr/>
        </p:nvSpPr>
        <p:spPr>
          <a:xfrm>
            <a:off x="1296000" y="5187600"/>
            <a:ext cx="575280" cy="29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6"/>
          <p:cNvSpPr/>
          <p:nvPr/>
        </p:nvSpPr>
        <p:spPr>
          <a:xfrm>
            <a:off x="1296000" y="3429720"/>
            <a:ext cx="647280" cy="31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7"/>
          <p:cNvSpPr/>
          <p:nvPr/>
        </p:nvSpPr>
        <p:spPr>
          <a:xfrm>
            <a:off x="1296000" y="3141720"/>
            <a:ext cx="647280" cy="31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1" name="" descr=""/>
          <p:cNvPicPr/>
          <p:nvPr/>
        </p:nvPicPr>
        <p:blipFill>
          <a:blip r:embed="rId2"/>
          <a:stretch/>
        </p:blipFill>
        <p:spPr>
          <a:xfrm>
            <a:off x="162360" y="1935720"/>
            <a:ext cx="8909280" cy="4736160"/>
          </a:xfrm>
          <a:prstGeom prst="rect">
            <a:avLst/>
          </a:prstGeom>
          <a:ln>
            <a:noFill/>
          </a:ln>
        </p:spPr>
      </p:pic>
    </p:spTree>
  </p:cSld>
  <p:transition spd="slow">
    <p:cover dir="l"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8174160" y="1440"/>
            <a:ext cx="761040" cy="36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29D36093-7244-4EF7-A424-262D6AB6A462}" type="slidenum">
              <a:rPr lang="ru-RU" strike="noStrike">
                <a:solidFill>
                  <a:srgbClr val="ffffff"/>
                </a:solidFill>
                <a:latin typeface="Georgia"/>
                <a:ea typeface="DejaVu Sans"/>
              </a:rPr>
              <a:t>&lt;номер&gt;</a:t>
            </a:fld>
            <a:endParaRPr/>
          </a:p>
        </p:txBody>
      </p:sp>
      <p:sp>
        <p:nvSpPr>
          <p:cNvPr id="203" name="CustomShape 2"/>
          <p:cNvSpPr/>
          <p:nvPr/>
        </p:nvSpPr>
        <p:spPr>
          <a:xfrm>
            <a:off x="288000" y="620640"/>
            <a:ext cx="8567280" cy="1006920"/>
          </a:xfrm>
          <a:prstGeom prst="flowChartProcess">
            <a:avLst/>
          </a:prstGeom>
          <a:solidFill>
            <a:srgbClr val="47b8b8"/>
          </a:solidFill>
          <a:ln w="360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03320" rIns="103320" tIns="58320" bIns="58320" anchor="ctr"/>
          <a:p>
            <a:r>
              <a:rPr b="1" lang="ru-RU" sz="2000" strike="noStrike">
                <a:solidFill>
                  <a:srgbClr val="000000"/>
                </a:solidFill>
                <a:latin typeface="Arial"/>
                <a:ea typeface="Arial Unicode MS"/>
              </a:rPr>
              <a:t>Структура налоговых доходов бюджета Большинского сельского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000000"/>
                </a:solidFill>
                <a:latin typeface="Arial"/>
                <a:ea typeface="Arial Unicode MS"/>
              </a:rPr>
              <a:t>поселения на 2017 год</a:t>
            </a:r>
            <a:endParaRPr/>
          </a:p>
        </p:txBody>
      </p:sp>
      <p:pic>
        <p:nvPicPr>
          <p:cNvPr id="204" name="" descr=""/>
          <p:cNvPicPr/>
          <p:nvPr/>
        </p:nvPicPr>
        <p:blipFill>
          <a:blip r:embed="rId1"/>
          <a:stretch/>
        </p:blipFill>
        <p:spPr>
          <a:xfrm>
            <a:off x="265680" y="2016000"/>
            <a:ext cx="8661600" cy="4175280"/>
          </a:xfrm>
          <a:prstGeom prst="rect">
            <a:avLst/>
          </a:prstGeom>
          <a:ln>
            <a:noFill/>
          </a:ln>
        </p:spPr>
      </p:pic>
    </p:spTree>
  </p:cSld>
  <p:transition spd="slow">
    <p:cover dir="l"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8174160" y="1440"/>
            <a:ext cx="761040" cy="36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983AF865-64A5-4116-8753-084AEC41007D}" type="slidenum">
              <a:rPr lang="ru-RU" strike="noStrike">
                <a:solidFill>
                  <a:srgbClr val="ffffff"/>
                </a:solidFill>
                <a:latin typeface="Georgia"/>
                <a:ea typeface="DejaVu Sans"/>
              </a:rPr>
              <a:t>&lt;номер&gt;</a:t>
            </a:fld>
            <a:endParaRPr/>
          </a:p>
        </p:txBody>
      </p:sp>
      <p:sp>
        <p:nvSpPr>
          <p:cNvPr id="206" name="CustomShape 2"/>
          <p:cNvSpPr/>
          <p:nvPr/>
        </p:nvSpPr>
        <p:spPr>
          <a:xfrm>
            <a:off x="288360" y="620640"/>
            <a:ext cx="8567280" cy="1006920"/>
          </a:xfrm>
          <a:prstGeom prst="flowChartProcess">
            <a:avLst/>
          </a:prstGeom>
          <a:solidFill>
            <a:srgbClr val="47b8b8"/>
          </a:solidFill>
          <a:ln w="360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03320" rIns="103320" tIns="58320" bIns="58320" anchor="ctr"/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000000"/>
                </a:solidFill>
                <a:latin typeface="Times New Roman"/>
                <a:ea typeface="Arial Unicode MS"/>
              </a:rPr>
              <a:t>Безвозмездные поступления в бюджет Большинского сельского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000000"/>
                </a:solidFill>
                <a:latin typeface="Times New Roman"/>
                <a:ea typeface="Arial Unicode MS"/>
              </a:rPr>
              <a:t>поселения Тарасовского района</a:t>
            </a:r>
            <a:endParaRPr/>
          </a:p>
        </p:txBody>
      </p:sp>
      <p:sp>
        <p:nvSpPr>
          <p:cNvPr id="207" name="CustomShape 3"/>
          <p:cNvSpPr/>
          <p:nvPr/>
        </p:nvSpPr>
        <p:spPr>
          <a:xfrm>
            <a:off x="7344000" y="1827720"/>
            <a:ext cx="1656360" cy="331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8" name="" descr=""/>
          <p:cNvPicPr/>
          <p:nvPr/>
        </p:nvPicPr>
        <p:blipFill>
          <a:blip r:embed="rId1"/>
          <a:stretch/>
        </p:blipFill>
        <p:spPr>
          <a:xfrm>
            <a:off x="288000" y="2088000"/>
            <a:ext cx="8711640" cy="4630680"/>
          </a:xfrm>
          <a:prstGeom prst="rect">
            <a:avLst/>
          </a:prstGeom>
          <a:ln>
            <a:noFill/>
          </a:ln>
        </p:spPr>
      </p:pic>
      <p:sp>
        <p:nvSpPr>
          <p:cNvPr id="209" name="CustomShape 4"/>
          <p:cNvSpPr/>
          <p:nvPr/>
        </p:nvSpPr>
        <p:spPr>
          <a:xfrm>
            <a:off x="7416000" y="1728000"/>
            <a:ext cx="1613880" cy="33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600" strike="noStrike">
                <a:solidFill>
                  <a:srgbClr val="000000"/>
                </a:solidFill>
                <a:latin typeface="Arial Cyr"/>
                <a:ea typeface="Arial Cyr"/>
              </a:rPr>
              <a:t>(тыс. рублей)</a:t>
            </a:r>
            <a:endParaRPr/>
          </a:p>
        </p:txBody>
      </p:sp>
    </p:spTree>
  </p:cSld>
  <p:transition spd="slow">
    <p:cover dir="l"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108000" y="476280"/>
            <a:ext cx="9034920" cy="108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2"/>
          <p:cNvSpPr/>
          <p:nvPr/>
        </p:nvSpPr>
        <p:spPr>
          <a:xfrm>
            <a:off x="5753160" y="119160"/>
            <a:ext cx="28422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3"/>
          <p:cNvSpPr/>
          <p:nvPr/>
        </p:nvSpPr>
        <p:spPr>
          <a:xfrm>
            <a:off x="8174160" y="1440"/>
            <a:ext cx="761040" cy="36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5452FDF8-B171-4859-BF6E-9DFC71F79660}" type="slidenum">
              <a:rPr lang="ru-RU" strike="noStrike">
                <a:solidFill>
                  <a:srgbClr val="ffffff"/>
                </a:solidFill>
                <a:latin typeface="Georgia"/>
                <a:ea typeface="DejaVu Sans"/>
              </a:rPr>
              <a:t>&lt;номер&gt;</a:t>
            </a:fld>
            <a:endParaRPr/>
          </a:p>
        </p:txBody>
      </p:sp>
      <p:sp>
        <p:nvSpPr>
          <p:cNvPr id="213" name="CustomShape 4"/>
          <p:cNvSpPr/>
          <p:nvPr/>
        </p:nvSpPr>
        <p:spPr>
          <a:xfrm>
            <a:off x="367920" y="360000"/>
            <a:ext cx="8567280" cy="1006920"/>
          </a:xfrm>
          <a:prstGeom prst="flowChartProcess">
            <a:avLst/>
          </a:prstGeom>
          <a:solidFill>
            <a:srgbClr val="47b8b8"/>
          </a:solidFill>
          <a:ln w="360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03320" rIns="103320" tIns="58320" bIns="58320" anchor="ctr"/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000000"/>
                </a:solidFill>
                <a:latin typeface="Times New Roman"/>
                <a:ea typeface="Arial Unicode MS"/>
              </a:rPr>
              <a:t>Динамика расходов бюджета Большинского сельского поселения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000000"/>
                </a:solidFill>
                <a:latin typeface="Times New Roman"/>
                <a:ea typeface="Arial Unicode MS"/>
              </a:rPr>
              <a:t>Тарасовского района в 2016-2019 годах</a:t>
            </a:r>
            <a:endParaRPr/>
          </a:p>
        </p:txBody>
      </p:sp>
      <p:sp>
        <p:nvSpPr>
          <p:cNvPr id="214" name="CustomShape 5"/>
          <p:cNvSpPr/>
          <p:nvPr/>
        </p:nvSpPr>
        <p:spPr>
          <a:xfrm>
            <a:off x="7302240" y="1468080"/>
            <a:ext cx="1613880" cy="33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600" strike="noStrike">
                <a:solidFill>
                  <a:srgbClr val="000000"/>
                </a:solidFill>
                <a:latin typeface="Arial Cyr"/>
                <a:ea typeface="Arial Cyr"/>
              </a:rPr>
              <a:t>(тыс. рублей)</a:t>
            </a:r>
            <a:endParaRPr/>
          </a:p>
        </p:txBody>
      </p:sp>
      <p:pic>
        <p:nvPicPr>
          <p:cNvPr id="215" name="" descr=""/>
          <p:cNvPicPr/>
          <p:nvPr/>
        </p:nvPicPr>
        <p:blipFill>
          <a:blip r:embed="rId1"/>
          <a:stretch/>
        </p:blipFill>
        <p:spPr>
          <a:xfrm>
            <a:off x="208080" y="1839960"/>
            <a:ext cx="8803080" cy="4679640"/>
          </a:xfrm>
          <a:prstGeom prst="rect">
            <a:avLst/>
          </a:prstGeom>
          <a:ln>
            <a:noFill/>
          </a:ln>
        </p:spPr>
      </p:pic>
    </p:spTree>
  </p:cSld>
  <p:transition spd="slow">
    <p:cover dir="l"/>
  </p:transition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0" y="778680"/>
            <a:ext cx="9142920" cy="718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lang="ru-RU" sz="2400" strike="noStrike">
                <a:solidFill>
                  <a:srgbClr val="0070c0"/>
                </a:solidFill>
                <a:latin typeface="Trebuchet MS"/>
                <a:ea typeface="DejaVu Sans"/>
              </a:rPr>
              <a:t>                  </a:t>
            </a:r>
            <a:endParaRPr/>
          </a:p>
          <a:p>
            <a:endParaRPr/>
          </a:p>
        </p:txBody>
      </p:sp>
      <p:sp>
        <p:nvSpPr>
          <p:cNvPr id="217" name="CustomShape 2"/>
          <p:cNvSpPr/>
          <p:nvPr/>
        </p:nvSpPr>
        <p:spPr>
          <a:xfrm>
            <a:off x="5745240" y="117360"/>
            <a:ext cx="284220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3"/>
          <p:cNvSpPr/>
          <p:nvPr/>
        </p:nvSpPr>
        <p:spPr>
          <a:xfrm>
            <a:off x="8174160" y="1440"/>
            <a:ext cx="761040" cy="36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BFC4FD2-8739-4FFE-89A3-79171F457EB9}" type="slidenum">
              <a:rPr lang="ru-RU" strike="noStrike">
                <a:solidFill>
                  <a:srgbClr val="ffffff"/>
                </a:solidFill>
                <a:latin typeface="Georgia"/>
                <a:ea typeface="DejaVu Sans"/>
              </a:rPr>
              <a:t>&lt;номер&gt;</a:t>
            </a:fld>
            <a:endParaRPr/>
          </a:p>
        </p:txBody>
      </p:sp>
      <p:sp>
        <p:nvSpPr>
          <p:cNvPr id="219" name="CustomShape 4"/>
          <p:cNvSpPr/>
          <p:nvPr/>
        </p:nvSpPr>
        <p:spPr>
          <a:xfrm>
            <a:off x="381960" y="374400"/>
            <a:ext cx="8567280" cy="1006920"/>
          </a:xfrm>
          <a:prstGeom prst="flowChartProcess">
            <a:avLst/>
          </a:prstGeom>
          <a:solidFill>
            <a:srgbClr val="cccccc"/>
          </a:solidFill>
          <a:ln w="360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03320" rIns="103320" tIns="58320" bIns="58320" anchor="ctr"/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000000"/>
                </a:solidFill>
                <a:latin typeface="Times New Roman"/>
                <a:ea typeface="Arial Unicode MS"/>
              </a:rPr>
              <a:t>Расходы бюджета Большинского сельского поселения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000000"/>
                </a:solidFill>
                <a:latin typeface="Times New Roman"/>
                <a:ea typeface="Arial Unicode MS"/>
              </a:rPr>
              <a:t>по разделам в 2016 – 2019 годах, тыс.рублей</a:t>
            </a:r>
            <a:endParaRPr/>
          </a:p>
        </p:txBody>
      </p:sp>
      <p:graphicFrame>
        <p:nvGraphicFramePr>
          <p:cNvPr id="220" name="Table 5"/>
          <p:cNvGraphicFramePr/>
          <p:nvPr/>
        </p:nvGraphicFramePr>
        <p:xfrm>
          <a:off x="360000" y="1759320"/>
          <a:ext cx="8567280" cy="4694400"/>
        </p:xfrm>
        <a:graphic>
          <a:graphicData uri="http://schemas.openxmlformats.org/drawingml/2006/table">
            <a:tbl>
              <a:tblPr/>
              <a:tblGrid>
                <a:gridCol w="3288240"/>
                <a:gridCol w="1509120"/>
                <a:gridCol w="1202400"/>
                <a:gridCol w="1208160"/>
                <a:gridCol w="1359360"/>
              </a:tblGrid>
              <a:tr h="7045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Наименование  расходов  Большинского сельского поселения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2016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2017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2018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2019</a:t>
                      </a:r>
                      <a:endParaRPr/>
                    </a:p>
                  </a:txBody>
                  <a:tcPr/>
                </a:tc>
              </a:tr>
              <a:tr h="3150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5</a:t>
                      </a:r>
                      <a:endParaRPr/>
                    </a:p>
                  </a:txBody>
                  <a:tcPr/>
                </a:tc>
              </a:tr>
              <a:tr h="577800">
                <a:tc>
                  <a:txBody>
                    <a:bodyPr/>
                    <a:p>
                      <a:r>
                        <a:rPr b="1" lang="ru-RU" sz="1500" strike="noStrike">
                          <a:latin typeface="Times New Roman"/>
                        </a:rPr>
                        <a:t>Раздел «Общегосударственные вопросы»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3 620,4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2 969,2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2 805,0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2 805,0</a:t>
                      </a:r>
                      <a:endParaRPr/>
                    </a:p>
                  </a:txBody>
                  <a:tcPr/>
                </a:tc>
              </a:tr>
              <a:tr h="409680">
                <a:tc>
                  <a:txBody>
                    <a:bodyPr/>
                    <a:p>
                      <a:r>
                        <a:rPr b="1" lang="ru-RU" sz="1500" strike="noStrike">
                          <a:latin typeface="Times New Roman"/>
                        </a:rPr>
                        <a:t>Раздел «Национальная оборона»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69,9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69,3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69,3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69,3</a:t>
                      </a:r>
                      <a:endParaRPr/>
                    </a:p>
                  </a:txBody>
                  <a:tcPr/>
                </a:tc>
              </a:tr>
              <a:tr h="409680">
                <a:tc>
                  <a:txBody>
                    <a:bodyPr/>
                    <a:p>
                      <a:r>
                        <a:rPr b="1" lang="ru-RU" sz="1500" strike="noStrike">
                          <a:latin typeface="Times New Roman"/>
                        </a:rPr>
                        <a:t>Раздел «Национальная экономика»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1 821,5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</a:tr>
              <a:tr h="534240">
                <a:tc>
                  <a:txBody>
                    <a:bodyPr/>
                    <a:p>
                      <a:r>
                        <a:rPr b="1" lang="ru-RU" sz="1500" strike="noStrike">
                          <a:latin typeface="Times New Roman"/>
                        </a:rPr>
                        <a:t>Раздел «Жилищно-коммунальное хозяйство»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199,8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</a:tr>
              <a:tr h="315000">
                <a:tc>
                  <a:txBody>
                    <a:bodyPr/>
                    <a:p>
                      <a:r>
                        <a:rPr b="1" lang="ru-RU" sz="1500" strike="noStrike">
                          <a:latin typeface="Times New Roman"/>
                        </a:rPr>
                        <a:t>Раздел «Образование»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24,0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</a:tr>
              <a:tr h="534240">
                <a:tc>
                  <a:txBody>
                    <a:bodyPr/>
                    <a:p>
                      <a:r>
                        <a:rPr b="1" lang="ru-RU" sz="1500" strike="noStrike">
                          <a:latin typeface="Times New Roman"/>
                        </a:rPr>
                        <a:t>Раздел «Культура, кинематография»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846,1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606,1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490,7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421,4</a:t>
                      </a:r>
                      <a:endParaRPr/>
                    </a:p>
                  </a:txBody>
                  <a:tcPr/>
                </a:tc>
              </a:tr>
              <a:tr h="577800">
                <a:tc>
                  <a:txBody>
                    <a:bodyPr/>
                    <a:p>
                      <a:r>
                        <a:rPr b="1" lang="ru-RU" sz="1500" strike="noStrike">
                          <a:latin typeface="Times New Roman"/>
                        </a:rPr>
                        <a:t>Раздел «Иные межбюджетные трансферты»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2,0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0,5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0,5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0,5</a:t>
                      </a:r>
                      <a:endParaRPr/>
                    </a:p>
                  </a:txBody>
                  <a:tcPr/>
                </a:tc>
              </a:tr>
              <a:tr h="316440">
                <a:tc>
                  <a:txBody>
                    <a:bodyPr/>
                    <a:p>
                      <a:r>
                        <a:rPr b="1" lang="ru-RU" sz="1500" strike="noStrike">
                          <a:latin typeface="Times New Roman"/>
                        </a:rPr>
                        <a:t>Итого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6 583,7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3 645,1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3 365,5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trike="noStrike">
                          <a:latin typeface="Times New Roman"/>
                        </a:rPr>
                        <a:t>3 296,2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transition spd="slow">
    <p:cover dir="l"/>
  </p:transition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24174</TotalTime>
  <Application>LibreOffice/4.4.1.2$Windows_x86 LibreOffice_project/45e2de17089c24a1fa810c8f975a7171ba4cd432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2013-05-13T09:45:35Z</dcterms:created>
  <dc:creator>Александр Никонов</dc:creator>
  <dc:language>ru-RU</dc:language>
  <cp:lastModifiedBy>настя генадьевна логвинова</cp:lastModifiedBy>
  <cp:lastPrinted>2013-11-15T06:31:56Z</cp:lastPrinted>
  <dcterms:modified xsi:type="dcterms:W3CDTF">2017-01-30T08:15:03Z</dcterms:modified>
  <cp:revision>323</cp:revision>
  <dc:title>Финансовый отдел администрации Верхнедонского района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15</vt:i4>
  </property>
</Properties>
</file>