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media/image11.wmf" ContentType="image/x-wmf"/>
  <Override PartName="/ppt/media/image8.emf" ContentType="image/x-emf"/>
  <Override PartName="/ppt/media/image2.png" ContentType="image/png"/>
  <Override PartName="/ppt/media/image10.wmf" ContentType="image/x-wmf"/>
  <Override PartName="/ppt/media/image7.emf" ContentType="image/x-emf"/>
  <Override PartName="/ppt/media/image6.wmf" ContentType="image/x-wmf"/>
  <Override PartName="/ppt/media/image9.wmf" ContentType="image/x-wmf"/>
  <Override PartName="/ppt/media/image1.png" ContentType="image/png"/>
  <Override PartName="/ppt/media/image4.png" ContentType="image/png"/>
  <Override PartName="/ppt/media/image5.wmf" ContentType="image/x-wmf"/>
  <Override PartName="/ppt/media/image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/>
  <p:notesSz cx="6781800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2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414161A1-4141-4121-A141-F14111B1A16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body"/>
          </p:nvPr>
        </p:nvSpPr>
        <p:spPr>
          <a:xfrm>
            <a:off x="677880" y="4714920"/>
            <a:ext cx="5422680" cy="4464000"/>
          </a:xfrm>
          <a:prstGeom prst="rect">
            <a:avLst/>
          </a:prstGeom>
        </p:spPr>
      </p:sp>
      <p:sp>
        <p:nvSpPr>
          <p:cNvPr id="56" name="CustomShape 2"/>
          <p:cNvSpPr/>
          <p:nvPr/>
        </p:nvSpPr>
        <p:spPr>
          <a:xfrm>
            <a:off x="3841920" y="9428040"/>
            <a:ext cx="2935080" cy="49356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51B1E1F1-6151-4171-9161-C111F1216191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7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9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3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4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5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9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0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1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1"/>
          <p:cNvSpPr/>
          <p:nvPr/>
        </p:nvSpPr>
        <p:spPr>
          <a:xfrm>
            <a:off x="144000" y="2076120"/>
            <a:ext cx="8803800" cy="2601000"/>
          </a:xfrm>
          <a:prstGeom prst="rect">
            <a:avLst/>
          </a:prstGeom>
          <a:solidFill>
            <a:srgbClr val="f8c374"/>
          </a:solidFill>
          <a:ln w="36000">
            <a:solidFill>
              <a:srgbClr val="e46c0a"/>
            </a:solidFill>
            <a:round/>
          </a:ln>
        </p:spPr>
        <p:txBody>
          <a:bodyPr bIns="45000" lIns="90000" rIns="90000" tIns="45000"/>
          <a:p>
            <a:endParaRPr/>
          </a:p>
          <a:p>
            <a:pPr algn="ctr">
              <a:lnSpc>
                <a:spcPct val="80000"/>
              </a:lnSpc>
            </a:pPr>
            <a:r>
              <a:rPr b="1" lang="ru-RU" sz="3100">
                <a:solidFill>
                  <a:srgbClr val="443329"/>
                </a:solidFill>
                <a:latin typeface="Georgia"/>
                <a:ea typeface="DejaVu Sans"/>
              </a:rPr>
              <a:t>Отчет об исполнении бюджета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3100">
                <a:solidFill>
                  <a:srgbClr val="443329"/>
                </a:solidFill>
                <a:latin typeface="Georgia"/>
                <a:ea typeface="DejaVu Sans"/>
              </a:rPr>
              <a:t>Большинского сельского поселения Тарасовского района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3100">
                <a:solidFill>
                  <a:srgbClr val="443329"/>
                </a:solidFill>
                <a:latin typeface="Georgia"/>
                <a:ea typeface="DejaVu Sans"/>
              </a:rPr>
              <a:t>за 2017 год </a:t>
            </a:r>
            <a:endParaRPr/>
          </a:p>
        </p:txBody>
      </p:sp>
    </p:spTree>
  </p:cSld>
  <p:transition spd="slow">
    <p:cover dir="l"/>
  </p:transition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stomShape 1"/>
          <p:cNvSpPr/>
          <p:nvPr/>
        </p:nvSpPr>
        <p:spPr>
          <a:xfrm>
            <a:off x="7128000" y="1916280"/>
            <a:ext cx="1761840" cy="360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Times New Roman"/>
                <a:ea typeface="Arial Cyr"/>
              </a:rPr>
              <a:t>(тыс. рублей)</a:t>
            </a:r>
            <a:endParaRPr/>
          </a:p>
        </p:txBody>
      </p:sp>
      <p:sp>
        <p:nvSpPr>
          <p:cNvPr id="31" name="CustomShape 2"/>
          <p:cNvSpPr/>
          <p:nvPr/>
        </p:nvSpPr>
        <p:spPr>
          <a:xfrm>
            <a:off x="8174160" y="1440"/>
            <a:ext cx="758880" cy="36360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81614131-6141-4101-8131-5171B101E101}" type="slidenum">
              <a:rPr lang="ru-RU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32" name="CustomShape 3"/>
          <p:cNvSpPr/>
          <p:nvPr/>
        </p:nvSpPr>
        <p:spPr>
          <a:xfrm>
            <a:off x="504000" y="288360"/>
            <a:ext cx="8133120" cy="1522800"/>
          </a:xfrm>
          <a:prstGeom prst="rect">
            <a:avLst/>
          </a:prstGeom>
          <a:solidFill>
            <a:srgbClr val="fce1ba"/>
          </a:solidFill>
          <a:ln w="36000">
            <a:solidFill>
              <a:srgbClr val="000000"/>
            </a:solidFill>
            <a:round/>
          </a:ln>
        </p:spPr>
        <p:txBody>
          <a:bodyPr bIns="45000" lIns="90000" rIns="90000" tIns="45000"/>
          <a:p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Arial Unicode MS"/>
              </a:rPr>
              <a:t>Основные параметры исполнения бюджета Большинского сельского поселения Тарасовского района за 2017 год</a:t>
            </a:r>
            <a:endParaRPr/>
          </a:p>
        </p:txBody>
      </p:sp>
      <p:pic>
        <p:nvPicPr>
          <p:cNvPr descr="" id="3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0000" y="2849040"/>
            <a:ext cx="7904160" cy="3270600"/>
          </a:xfrm>
          <a:prstGeom prst="rect">
            <a:avLst/>
          </a:prstGeom>
        </p:spPr>
      </p:pic>
    </p:spTree>
  </p:cSld>
  <p:transition spd="slow">
    <p:cover dir="l"/>
  </p:transition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8174160" y="1440"/>
            <a:ext cx="758880" cy="36360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B1C1F1A1-9151-4111-B141-E11121B121D1}" type="slidenum">
              <a:rPr lang="ru-RU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35" name="CustomShape 2"/>
          <p:cNvSpPr/>
          <p:nvPr/>
        </p:nvSpPr>
        <p:spPr>
          <a:xfrm>
            <a:off x="288000" y="620640"/>
            <a:ext cx="8565120" cy="100476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txBody>
          <a:bodyPr anchor="ctr" bIns="45000" lIns="90000" rIns="90000" tIns="45000" wrap="none"/>
          <a:p>
            <a:pPr algn="ctr"/>
            <a:r>
              <a:rPr b="1" lang="ru-RU" sz="2000">
                <a:solidFill>
                  <a:srgbClr val="000000"/>
                </a:solidFill>
                <a:latin typeface="Arial"/>
                <a:ea typeface="Arial Unicode MS"/>
              </a:rPr>
              <a:t>Структура налоговых доходов исполнения бюджета</a:t>
            </a:r>
            <a:endParaRPr/>
          </a:p>
          <a:p>
            <a:pPr algn="ctr"/>
            <a:r>
              <a:rPr b="1" lang="ru-RU" sz="2000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r>
              <a:rPr b="1" lang="ru-RU" sz="2000">
                <a:solidFill>
                  <a:srgbClr val="000000"/>
                </a:solidFill>
                <a:latin typeface="Arial"/>
                <a:ea typeface="Arial Unicode MS"/>
              </a:rPr>
              <a:t>Большинского сельского поселения за 2017 год</a:t>
            </a:r>
            <a:endParaRPr/>
          </a:p>
        </p:txBody>
      </p:sp>
      <p:pic>
        <p:nvPicPr>
          <p:cNvPr descr="" id="3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0000" y="2118960"/>
            <a:ext cx="8430840" cy="4539240"/>
          </a:xfrm>
          <a:prstGeom prst="rect">
            <a:avLst/>
          </a:prstGeom>
        </p:spPr>
      </p:pic>
    </p:spTree>
  </p:cSld>
  <p:transition spd="slow">
    <p:cover dir="l"/>
  </p:transition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778680"/>
            <a:ext cx="9140760" cy="7160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ru-RU" sz="2400">
                <a:solidFill>
                  <a:srgbClr val="0070c0"/>
                </a:solidFill>
                <a:latin typeface="Trebuchet MS"/>
                <a:ea typeface="DejaVu Sans"/>
              </a:rPr>
              <a:t>                  </a:t>
            </a:r>
            <a:endParaRPr/>
          </a:p>
          <a:p>
            <a:endParaRPr/>
          </a:p>
        </p:txBody>
      </p:sp>
      <p:sp>
        <p:nvSpPr>
          <p:cNvPr id="38" name="CustomShape 2"/>
          <p:cNvSpPr/>
          <p:nvPr/>
        </p:nvSpPr>
        <p:spPr>
          <a:xfrm>
            <a:off x="5745240" y="117360"/>
            <a:ext cx="2840040" cy="361800"/>
          </a:xfrm>
          <a:prstGeom prst="rect">
            <a:avLst/>
          </a:prstGeom>
        </p:spPr>
      </p:sp>
      <p:sp>
        <p:nvSpPr>
          <p:cNvPr id="39" name="CustomShape 3"/>
          <p:cNvSpPr/>
          <p:nvPr/>
        </p:nvSpPr>
        <p:spPr>
          <a:xfrm>
            <a:off x="8174160" y="1440"/>
            <a:ext cx="758880" cy="36360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C1E171C1-81A1-4171-81E1-D1C1E1910141}" type="slidenum">
              <a:rPr lang="ru-RU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40" name="CustomShape 4"/>
          <p:cNvSpPr/>
          <p:nvPr/>
        </p:nvSpPr>
        <p:spPr>
          <a:xfrm>
            <a:off x="381960" y="374400"/>
            <a:ext cx="8565120" cy="1004760"/>
          </a:xfrm>
          <a:prstGeom prst="flowChartProcess">
            <a:avLst/>
          </a:prstGeom>
          <a:solidFill>
            <a:srgbClr val="fce1ba"/>
          </a:solidFill>
          <a:ln w="36000">
            <a:solidFill>
              <a:srgbClr val="000000"/>
            </a:solidFill>
            <a:miter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Arial Unicode MS"/>
              </a:rPr>
              <a:t>Расходы бюджета Большинского сельского поселения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Arial Unicode MS"/>
              </a:rPr>
              <a:t>по разделам в 2015 – 2017 годах, тыс.рублей</a:t>
            </a:r>
            <a:endParaRPr/>
          </a:p>
        </p:txBody>
      </p:sp>
      <p:pic>
        <p:nvPicPr>
          <p:cNvPr descr="" id="4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0000" y="1980000"/>
            <a:ext cx="8264520" cy="4625280"/>
          </a:xfrm>
          <a:prstGeom prst="rect">
            <a:avLst/>
          </a:prstGeom>
        </p:spPr>
      </p:pic>
    </p:spTree>
  </p:cSld>
  <p:transition spd="slow">
    <p:cover dir="l"/>
  </p:transition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836640"/>
            <a:ext cx="9140760" cy="7160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ru-RU" sz="2400">
                <a:solidFill>
                  <a:srgbClr val="0070c0"/>
                </a:solidFill>
                <a:latin typeface="Trebuchet MS"/>
                <a:ea typeface="DejaVu Sans"/>
              </a:rPr>
              <a:t>                  </a:t>
            </a:r>
            <a:endParaRPr/>
          </a:p>
        </p:txBody>
      </p:sp>
      <p:sp>
        <p:nvSpPr>
          <p:cNvPr id="43" name="CustomShape 2"/>
          <p:cNvSpPr/>
          <p:nvPr/>
        </p:nvSpPr>
        <p:spPr>
          <a:xfrm>
            <a:off x="8174160" y="1440"/>
            <a:ext cx="758880" cy="36360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21F171B1-51D1-4121-8191-C14111F101D1}" type="slidenum">
              <a:rPr lang="ru-RU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44" name="CustomShape 3"/>
          <p:cNvSpPr/>
          <p:nvPr/>
        </p:nvSpPr>
        <p:spPr>
          <a:xfrm>
            <a:off x="381960" y="374760"/>
            <a:ext cx="8565120" cy="1004760"/>
          </a:xfrm>
          <a:prstGeom prst="flowChartProcess">
            <a:avLst/>
          </a:prstGeom>
          <a:solidFill>
            <a:srgbClr val="fce1ba"/>
          </a:solidFill>
          <a:ln w="36000">
            <a:solidFill>
              <a:srgbClr val="000000"/>
            </a:solidFill>
            <a:miter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Arial Unicode MS"/>
              </a:rPr>
              <a:t>Расходы бюджета Большинского сельского поселения в рамках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Arial Unicode MS"/>
              </a:rPr>
              <a:t>программ в 2015 – 2017 годах, тыс.рублей</a:t>
            </a:r>
            <a:endParaRPr/>
          </a:p>
        </p:txBody>
      </p:sp>
      <p:pic>
        <p:nvPicPr>
          <p:cNvPr descr="" id="4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00000" y="1980000"/>
            <a:ext cx="8084520" cy="4000680"/>
          </a:xfrm>
          <a:prstGeom prst="rect">
            <a:avLst/>
          </a:prstGeom>
        </p:spPr>
      </p:pic>
    </p:spTree>
  </p:cSld>
  <p:transition spd="slow">
    <p:cover dir="l"/>
  </p:transition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6251400" y="6556320"/>
            <a:ext cx="585720" cy="22536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31C18171-0131-41C1-B1B1-5141116181E1}" type="slidenum">
              <a:rPr lang="ru-RU" sz="1100">
                <a:solidFill>
                  <a:srgbClr val="1f497d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395640" y="2135160"/>
            <a:ext cx="1149120" cy="300600"/>
          </a:xfrm>
          <a:prstGeom prst="rect">
            <a:avLst/>
          </a:prstGeom>
        </p:spPr>
      </p:sp>
      <p:sp>
        <p:nvSpPr>
          <p:cNvPr id="48" name="CustomShape 3"/>
          <p:cNvSpPr/>
          <p:nvPr/>
        </p:nvSpPr>
        <p:spPr>
          <a:xfrm>
            <a:off x="381960" y="375120"/>
            <a:ext cx="8565120" cy="100476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Arial Unicode MS"/>
              </a:rPr>
              <a:t>Объем бюджетных ассигнований на реализацию муниципальных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Arial Unicode MS"/>
              </a:rPr>
              <a:t>программ в 2015-2017 годах, тыс.рублей</a:t>
            </a:r>
            <a:endParaRPr/>
          </a:p>
        </p:txBody>
      </p:sp>
      <p:pic>
        <p:nvPicPr>
          <p:cNvPr descr="" id="4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13840" y="1554840"/>
            <a:ext cx="6945120" cy="3763440"/>
          </a:xfrm>
          <a:prstGeom prst="rect">
            <a:avLst/>
          </a:prstGeom>
        </p:spPr>
      </p:pic>
      <p:pic>
        <p:nvPicPr>
          <p:cNvPr descr="" id="5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13840" y="1554840"/>
            <a:ext cx="6945120" cy="3763440"/>
          </a:xfrm>
          <a:prstGeom prst="rect">
            <a:avLst/>
          </a:prstGeom>
        </p:spPr>
      </p:pic>
    </p:spTree>
  </p:cSld>
  <p:transition spd="slow">
    <p:cover dir="l"/>
  </p:transition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</p:sp>
      <p:sp>
        <p:nvSpPr>
          <p:cNvPr id="52" name="CustomShape 2"/>
          <p:cNvSpPr/>
          <p:nvPr/>
        </p:nvSpPr>
        <p:spPr>
          <a:xfrm>
            <a:off x="8174160" y="1440"/>
            <a:ext cx="758880" cy="36360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2141B1A1-31E1-41D1-B181-5161B1111101}" type="slidenum">
              <a:rPr lang="ru-RU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53" name="CustomShape 3"/>
          <p:cNvSpPr/>
          <p:nvPr/>
        </p:nvSpPr>
        <p:spPr>
          <a:xfrm>
            <a:off x="381960" y="576000"/>
            <a:ext cx="8565120" cy="100476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Arial Unicode MS"/>
              </a:rPr>
              <a:t>Динамика расходов бюджета Большинского сельского поселения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Arial Unicode MS"/>
              </a:rPr>
              <a:t>Тарасовского района на культуру в 2015-2017 годах, тыс.рублей</a:t>
            </a:r>
            <a:endParaRPr/>
          </a:p>
        </p:txBody>
      </p:sp>
      <p:pic>
        <p:nvPicPr>
          <p:cNvPr descr="" id="5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53080" y="1994760"/>
            <a:ext cx="6945120" cy="3763440"/>
          </a:xfrm>
          <a:prstGeom prst="rect">
            <a:avLst/>
          </a:prstGeom>
        </p:spPr>
      </p:pic>
    </p:spTree>
  </p:cSld>
  <p:transition spd="slow">
    <p:cover dir="l"/>
  </p:transition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