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331"/>
    <a:srgbClr val="2CD484"/>
    <a:srgbClr val="FCE1BA"/>
    <a:srgbClr val="FAD298"/>
    <a:srgbClr val="F8C374"/>
    <a:srgbClr val="420031"/>
    <a:srgbClr val="3A002B"/>
    <a:srgbClr val="96006F"/>
    <a:srgbClr val="CC0099"/>
    <a:srgbClr val="F6B3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7750CE-26DA-4D42-8E5E-3EBA132896B5}" type="slidenum">
              <a:rPr lang="ru-RU" sz="1400">
                <a:latin typeface="Times New Roman"/>
              </a:rPr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677880" y="4714920"/>
            <a:ext cx="54248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3841920" y="9428040"/>
            <a:ext cx="293724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E0CA2A1-26C6-4B81-951E-0D42EBE48410}" type="slidenum">
              <a:rPr lang="ru-RU" sz="1200" strike="noStrike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77880" y="4714920"/>
            <a:ext cx="5424840" cy="44661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CustomShape 2"/>
          <p:cNvSpPr/>
          <p:nvPr/>
        </p:nvSpPr>
        <p:spPr>
          <a:xfrm>
            <a:off x="3841920" y="9428040"/>
            <a:ext cx="293724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B986E9F-53C2-413D-963D-4C5463B0DFC2}" type="slidenum">
              <a:rPr lang="ru-RU" sz="1200" strike="noStrike">
                <a:solidFill>
                  <a:srgbClr val="000000"/>
                </a:solidFill>
                <a:latin typeface="+mn-lt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8" name="Рисунок 77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7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8" name="Рисунок 117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9" name="Рисунок 158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59"/>
          <p:cNvPicPr/>
          <p:nvPr/>
        </p:nvPicPr>
        <p:blipFill>
          <a:blip r:embed="rId2" cstate="print"/>
          <a:stretch/>
        </p:blipFill>
        <p:spPr>
          <a:xfrm>
            <a:off x="456840" y="2809440"/>
            <a:ext cx="4015080" cy="320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1051200"/>
            <a:ext cx="8228520" cy="5795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432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514600" y="450792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14600" y="2249640"/>
            <a:ext cx="195912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4507920"/>
            <a:ext cx="4015080" cy="2062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2249640"/>
            <a:ext cx="8228520" cy="432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24" name="PlaceHolder 5"/>
          <p:cNvSpPr>
            <a:spLocks noGrp="1"/>
          </p:cNvSpPr>
          <p:nvPr>
            <p:ph type="title"/>
          </p:nvPr>
        </p:nvSpPr>
        <p:spPr>
          <a:xfrm>
            <a:off x="457200" y="1051200"/>
            <a:ext cx="822852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45720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4673880" y="2249640"/>
            <a:ext cx="4015080" cy="43232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44000" y="2076120"/>
            <a:ext cx="8805960" cy="2603160"/>
          </a:xfrm>
          <a:prstGeom prst="rect">
            <a:avLst/>
          </a:prstGeom>
          <a:solidFill>
            <a:srgbClr val="F8C374"/>
          </a:solidFill>
          <a:ln w="36000">
            <a:solidFill>
              <a:schemeClr val="accent6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80000"/>
              </a:lnSpc>
            </a:pPr>
            <a:r>
              <a:rPr lang="ru-RU" sz="3100" b="1" strike="noStrike" dirty="0" smtClean="0">
                <a:solidFill>
                  <a:srgbClr val="443329"/>
                </a:solidFill>
                <a:latin typeface="Georgia"/>
                <a:ea typeface="DejaVu Sans"/>
              </a:rPr>
              <a:t>Проект Бюджета</a:t>
            </a:r>
            <a:endParaRPr dirty="0" smtClean="0"/>
          </a:p>
          <a:p>
            <a:pPr algn="ctr">
              <a:lnSpc>
                <a:spcPct val="80000"/>
              </a:lnSpc>
            </a:pPr>
            <a:r>
              <a:rPr lang="ru-RU" sz="3100" b="1" strike="noStrike" dirty="0" err="1" smtClean="0">
                <a:solidFill>
                  <a:srgbClr val="443329"/>
                </a:solidFill>
                <a:latin typeface="Georgia"/>
                <a:ea typeface="DejaVu Sans"/>
              </a:rPr>
              <a:t>Большинского</a:t>
            </a:r>
            <a:r>
              <a:rPr lang="ru-RU" sz="3100" b="1" strike="noStrike" dirty="0" smtClean="0">
                <a:solidFill>
                  <a:srgbClr val="443329"/>
                </a:solidFill>
                <a:latin typeface="Georgia"/>
                <a:ea typeface="DejaVu Sans"/>
              </a:rPr>
              <a:t> сельского поселения Тарасовского района</a:t>
            </a:r>
            <a:endParaRPr dirty="0" smtClean="0"/>
          </a:p>
          <a:p>
            <a:pPr algn="ctr">
              <a:lnSpc>
                <a:spcPct val="80000"/>
              </a:lnSpc>
            </a:pPr>
            <a:r>
              <a:rPr lang="ru-RU" sz="3100" b="1" strike="noStrike" dirty="0" smtClean="0">
                <a:solidFill>
                  <a:srgbClr val="443329"/>
                </a:solidFill>
                <a:latin typeface="Georgia"/>
                <a:ea typeface="DejaVu Sans"/>
              </a:rPr>
              <a:t>на </a:t>
            </a:r>
            <a:r>
              <a:rPr lang="ru-RU" sz="3100" b="1" strike="noStrike" dirty="0">
                <a:solidFill>
                  <a:srgbClr val="443329"/>
                </a:solidFill>
                <a:latin typeface="Georgia"/>
                <a:ea typeface="DejaVu Sans"/>
              </a:rPr>
              <a:t>2017 год 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ru-RU" sz="3100" b="1" strike="noStrike" dirty="0">
                <a:solidFill>
                  <a:srgbClr val="443329"/>
                </a:solidFill>
                <a:latin typeface="Georgia"/>
                <a:ea typeface="DejaVu Sans"/>
              </a:rPr>
              <a:t>и на плановый период 2018 и 2019 годов</a:t>
            </a: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836640"/>
            <a:ext cx="9142920" cy="71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strike="noStrike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D3C7737-9896-4180-8A20-297A0165418A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223" name="CustomShape 3"/>
          <p:cNvSpPr/>
          <p:nvPr/>
        </p:nvSpPr>
        <p:spPr>
          <a:xfrm>
            <a:off x="381960" y="374760"/>
            <a:ext cx="8567280" cy="1006920"/>
          </a:xfrm>
          <a:prstGeom prst="flowChartProcess">
            <a:avLst/>
          </a:prstGeom>
          <a:solidFill>
            <a:srgbClr val="C0C0C0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Большинского сельского поселения в рамках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00"/>
                </a:solidFill>
                <a:latin typeface="Times New Roman"/>
                <a:ea typeface="Arial Unicode MS"/>
              </a:rPr>
              <a:t>программ в 2017 – 2019 годах, тыс.рублей</a:t>
            </a:r>
            <a:endParaRPr/>
          </a:p>
        </p:txBody>
      </p:sp>
      <p:graphicFrame>
        <p:nvGraphicFramePr>
          <p:cNvPr id="224" name="Table 4"/>
          <p:cNvGraphicFramePr/>
          <p:nvPr/>
        </p:nvGraphicFramePr>
        <p:xfrm>
          <a:off x="360360" y="1759680"/>
          <a:ext cx="8568000" cy="4072320"/>
        </p:xfrm>
        <a:graphic>
          <a:graphicData uri="http://schemas.openxmlformats.org/drawingml/2006/table">
            <a:tbl>
              <a:tblPr/>
              <a:tblGrid>
                <a:gridCol w="3288240"/>
                <a:gridCol w="1509120"/>
                <a:gridCol w="1202400"/>
                <a:gridCol w="1208160"/>
                <a:gridCol w="1360080"/>
              </a:tblGrid>
              <a:tr h="63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Наименование  расходов  Большинского сельского поселения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2019</a:t>
                      </a:r>
                      <a:endParaRPr/>
                    </a:p>
                  </a:txBody>
                  <a:tcPr/>
                </a:tc>
              </a:tr>
              <a:tr h="375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«Информационное общество»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107,6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117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«Обеспечение качествен­ными жилищно-комму­нальными услугами насе­ления  Большинского сельского поселения 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199,8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культуры»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846,1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606,1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490,7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421,4</a:t>
                      </a:r>
                      <a:endParaRPr/>
                    </a:p>
                  </a:txBody>
                  <a:tcPr/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«Муниципальная политика»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24,0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7548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«Развитие транспортной системы»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1821,5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776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2 999,0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606,1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490,7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421,4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BBC3F72-FB48-4428-AE24-3BCFA0DD3696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11</a:t>
            </a:fld>
            <a:endParaRPr/>
          </a:p>
        </p:txBody>
      </p:sp>
      <p:sp>
        <p:nvSpPr>
          <p:cNvPr id="226" name="CustomShape 2"/>
          <p:cNvSpPr/>
          <p:nvPr/>
        </p:nvSpPr>
        <p:spPr>
          <a:xfrm>
            <a:off x="395640" y="2135160"/>
            <a:ext cx="1151280" cy="30276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3"/>
          <p:cNvSpPr/>
          <p:nvPr/>
        </p:nvSpPr>
        <p:spPr>
          <a:xfrm>
            <a:off x="381960" y="37512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Объем бюджетных ассигнований на реализацию муниципальных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программ в 2016-2019 годах, тыс.рублей</a:t>
            </a:r>
            <a:endParaRPr dirty="0"/>
          </a:p>
        </p:txBody>
      </p:sp>
      <p:pic>
        <p:nvPicPr>
          <p:cNvPr id="228" name="Рисунок 227"/>
          <p:cNvPicPr/>
          <p:nvPr/>
        </p:nvPicPr>
        <p:blipFill>
          <a:blip r:embed="rId3" cstate="print"/>
          <a:stretch/>
        </p:blipFill>
        <p:spPr>
          <a:xfrm>
            <a:off x="353880" y="1975680"/>
            <a:ext cx="8607960" cy="457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7200" y="1143000"/>
            <a:ext cx="822852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BCFB653-E2E0-413F-8B7F-9235E77F6CBD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231" name="CustomShape 3"/>
          <p:cNvSpPr/>
          <p:nvPr/>
        </p:nvSpPr>
        <p:spPr>
          <a:xfrm>
            <a:off x="381960" y="57600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Динамика расходов бюджета </a:t>
            </a:r>
            <a:r>
              <a:rPr lang="ru-RU" sz="2000" b="1" strike="noStrike" dirty="0" err="1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 сельского поселения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Тарасовского района на культуру в 2016-2019 годах, тыс.рублей</a:t>
            </a:r>
            <a:endParaRPr dirty="0"/>
          </a:p>
        </p:txBody>
      </p:sp>
      <p:pic>
        <p:nvPicPr>
          <p:cNvPr id="232" name="Рисунок 231"/>
          <p:cNvPicPr/>
          <p:nvPr/>
        </p:nvPicPr>
        <p:blipFill>
          <a:blip r:embed="rId2" cstate="print"/>
          <a:stretch/>
        </p:blipFill>
        <p:spPr>
          <a:xfrm>
            <a:off x="432000" y="2088000"/>
            <a:ext cx="8532360" cy="453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A9596D4-7FE5-44C1-AE44-075534F08F0C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168" name="CustomShape 2"/>
          <p:cNvSpPr/>
          <p:nvPr/>
        </p:nvSpPr>
        <p:spPr>
          <a:xfrm>
            <a:off x="2879640" y="2979720"/>
            <a:ext cx="3167640" cy="3067560"/>
          </a:xfrm>
          <a:prstGeom prst="ellipse">
            <a:avLst/>
          </a:prstGeom>
          <a:solidFill>
            <a:srgbClr val="F8C374"/>
          </a:solidFill>
          <a:ln w="39960">
            <a:solidFill>
              <a:srgbClr val="862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3"/>
          <p:cNvSpPr/>
          <p:nvPr/>
        </p:nvSpPr>
        <p:spPr>
          <a:xfrm>
            <a:off x="216000" y="1251720"/>
            <a:ext cx="2161080" cy="4291560"/>
          </a:xfrm>
          <a:prstGeom prst="roundRect">
            <a:avLst>
              <a:gd name="adj" fmla="val 13805"/>
            </a:avLst>
          </a:prstGeom>
          <a:solidFill>
            <a:srgbClr val="F8C374"/>
          </a:solidFill>
          <a:ln w="39960">
            <a:solidFill>
              <a:srgbClr val="862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3179160" y="318960"/>
            <a:ext cx="2364120" cy="1548360"/>
          </a:xfrm>
          <a:prstGeom prst="roundRect">
            <a:avLst>
              <a:gd name="adj" fmla="val 13805"/>
            </a:avLst>
          </a:prstGeom>
          <a:solidFill>
            <a:srgbClr val="F8C374"/>
          </a:solidFill>
          <a:ln w="39960">
            <a:solidFill>
              <a:srgbClr val="862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250920" y="1584000"/>
            <a:ext cx="2016720" cy="3739320"/>
          </a:xfrm>
          <a:prstGeom prst="rect">
            <a:avLst/>
          </a:prstGeom>
          <a:solidFill>
            <a:srgbClr val="F8C37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Прогноз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социально-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экономического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развития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b="1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Большинского</a:t>
            </a:r>
            <a:r>
              <a:rPr lang="ru-RU" sz="16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сельского поселения на 2017-2019 годы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6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(Постановление Администрации  </a:t>
            </a:r>
            <a:r>
              <a:rPr lang="ru-RU" sz="1600" b="1" strike="noStrike" dirty="0" err="1">
                <a:solidFill>
                  <a:srgbClr val="000000"/>
                </a:solidFill>
                <a:latin typeface="Times New Roman"/>
                <a:ea typeface="DejaVu Sans"/>
              </a:rPr>
              <a:t>Большинского</a:t>
            </a:r>
            <a:r>
              <a:rPr lang="ru-RU" sz="16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 сельского поселения 01.07.2016 №55)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72" name="CustomShape 6"/>
          <p:cNvSpPr/>
          <p:nvPr/>
        </p:nvSpPr>
        <p:spPr>
          <a:xfrm>
            <a:off x="3369960" y="3435480"/>
            <a:ext cx="2302560" cy="2035800"/>
          </a:xfrm>
          <a:prstGeom prst="rect">
            <a:avLst/>
          </a:prstGeom>
          <a:solidFill>
            <a:srgbClr val="F8C37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Основа формирования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000000"/>
                </a:solidFill>
                <a:latin typeface="Times New Roman"/>
                <a:ea typeface="DejaVu Sans"/>
              </a:rPr>
              <a:t>проекта бюджета Большинского сельского поселения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000000"/>
                </a:solidFill>
                <a:latin typeface="Times New Roman"/>
                <a:ea typeface="DejaVu Sans"/>
              </a:rPr>
              <a:t>Тарасовского района на 2017 год и плановый период 2018 и 2019 годов</a:t>
            </a:r>
            <a:endParaRPr/>
          </a:p>
        </p:txBody>
      </p:sp>
      <p:sp>
        <p:nvSpPr>
          <p:cNvPr id="173" name="CustomShape 7"/>
          <p:cNvSpPr/>
          <p:nvPr/>
        </p:nvSpPr>
        <p:spPr>
          <a:xfrm>
            <a:off x="6480000" y="1224000"/>
            <a:ext cx="2375280" cy="4463280"/>
          </a:xfrm>
          <a:prstGeom prst="roundRect">
            <a:avLst>
              <a:gd name="adj" fmla="val 13805"/>
            </a:avLst>
          </a:prstGeom>
          <a:solidFill>
            <a:srgbClr val="F8C374"/>
          </a:solidFill>
          <a:ln w="39960">
            <a:solidFill>
              <a:srgbClr val="862A4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8"/>
          <p:cNvSpPr/>
          <p:nvPr/>
        </p:nvSpPr>
        <p:spPr>
          <a:xfrm>
            <a:off x="6696000" y="1524960"/>
            <a:ext cx="1943280" cy="3730320"/>
          </a:xfrm>
          <a:prstGeom prst="rect">
            <a:avLst/>
          </a:prstGeom>
          <a:solidFill>
            <a:srgbClr val="F8C37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36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000000"/>
                </a:solidFill>
                <a:latin typeface="Times New Roman"/>
                <a:ea typeface="DejaVu Sans"/>
              </a:rPr>
              <a:t>Основные направления бюджетной и налоговой политики Большинского сельского поселения на 2017-2019 годы (Постановление Администрации  Большинского сельского поселения от 25.11.2016 №89)</a:t>
            </a:r>
            <a:endParaRPr/>
          </a:p>
        </p:txBody>
      </p:sp>
      <p:sp>
        <p:nvSpPr>
          <p:cNvPr id="175" name="CustomShape 9"/>
          <p:cNvSpPr/>
          <p:nvPr/>
        </p:nvSpPr>
        <p:spPr>
          <a:xfrm rot="3757200">
            <a:off x="5600880" y="2052360"/>
            <a:ext cx="505440" cy="1119600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8C374"/>
          </a:solidFill>
          <a:ln w="39960">
            <a:solidFill>
              <a:srgbClr val="4200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10"/>
          <p:cNvSpPr/>
          <p:nvPr/>
        </p:nvSpPr>
        <p:spPr>
          <a:xfrm rot="17793000">
            <a:off x="2736720" y="2061000"/>
            <a:ext cx="505440" cy="1116360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F8C374"/>
          </a:solidFill>
          <a:ln w="39960">
            <a:solidFill>
              <a:srgbClr val="4200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11"/>
          <p:cNvSpPr/>
          <p:nvPr/>
        </p:nvSpPr>
        <p:spPr>
          <a:xfrm>
            <a:off x="3384000" y="432000"/>
            <a:ext cx="2022840" cy="1305720"/>
          </a:xfrm>
          <a:prstGeom prst="rect">
            <a:avLst/>
          </a:prstGeom>
          <a:solidFill>
            <a:srgbClr val="F8C374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000000"/>
                </a:solidFill>
                <a:latin typeface="Times New Roman"/>
                <a:ea typeface="DejaVu Sans"/>
              </a:rPr>
              <a:t>Муниципальные программы Большинского сельского поселения</a:t>
            </a:r>
            <a:endParaRPr/>
          </a:p>
        </p:txBody>
      </p:sp>
      <p:sp>
        <p:nvSpPr>
          <p:cNvPr id="178" name="CustomShape 12"/>
          <p:cNvSpPr/>
          <p:nvPr/>
        </p:nvSpPr>
        <p:spPr>
          <a:xfrm>
            <a:off x="4089960" y="2014200"/>
            <a:ext cx="575280" cy="64728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F8C374"/>
          </a:solidFill>
          <a:ln w="36000">
            <a:solidFill>
              <a:srgbClr val="4200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E3E29AE-92E6-4877-B630-82F81A7412C0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432000" y="668880"/>
            <a:ext cx="8423280" cy="1202400"/>
          </a:xfrm>
          <a:prstGeom prst="rect">
            <a:avLst/>
          </a:prstGeom>
          <a:solidFill>
            <a:srgbClr val="F8C374"/>
          </a:solidFill>
          <a:ln w="36000">
            <a:solidFill>
              <a:srgbClr val="42003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1900" b="1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ПРОЕКТ БЮДЖЕТА </a:t>
            </a:r>
            <a:r>
              <a:rPr lang="ru-RU" sz="19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НА 2017 ГОД И НА ПЛАНОВЫЙ ПЕРИОД </a:t>
            </a:r>
            <a:endParaRPr lang="ru-RU" sz="1900" b="1" strike="noStrike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dirty="0" smtClean="0">
                <a:solidFill>
                  <a:srgbClr val="000000"/>
                </a:solidFill>
                <a:latin typeface="Times New Roman"/>
                <a:ea typeface="DejaVu Sans"/>
              </a:rPr>
              <a:t>2018 </a:t>
            </a:r>
            <a:r>
              <a:rPr lang="ru-RU" sz="19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И 2019 ГОДОВ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900" b="1" strike="noStrike" dirty="0">
                <a:solidFill>
                  <a:srgbClr val="000000"/>
                </a:solidFill>
                <a:latin typeface="Times New Roman"/>
                <a:ea typeface="DejaVu Sans"/>
              </a:rPr>
              <a:t>НАПРАВЛЕН НА РЕШЕНИЕ СЛЕДУЮЩИХ КЛЮЧЕВЫХ ЗАДАЧ:</a:t>
            </a:r>
            <a:endParaRPr dirty="0"/>
          </a:p>
        </p:txBody>
      </p:sp>
      <p:sp>
        <p:nvSpPr>
          <p:cNvPr id="182" name="CustomShape 4"/>
          <p:cNvSpPr/>
          <p:nvPr/>
        </p:nvSpPr>
        <p:spPr>
          <a:xfrm>
            <a:off x="468360" y="230400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F8C374"/>
          </a:solidFill>
          <a:ln w="25560">
            <a:solidFill>
              <a:srgbClr val="4200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Обеспечение устойчивости и сбалансированности бюджетной системы в целях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гарантированного исполнения действующих и принимаемых расходных обязательств</a:t>
            </a:r>
            <a:r>
              <a:rPr lang="ru-RU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dirty="0"/>
          </a:p>
        </p:txBody>
      </p:sp>
      <p:sp>
        <p:nvSpPr>
          <p:cNvPr id="184" name="CustomShape 6"/>
          <p:cNvSpPr/>
          <p:nvPr/>
        </p:nvSpPr>
        <p:spPr>
          <a:xfrm>
            <a:off x="432000" y="345528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F8C374"/>
          </a:solidFill>
          <a:ln w="25560">
            <a:solidFill>
              <a:srgbClr val="4200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Повышение эффективности бюджетной политики, в том числе за счет роста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эффективности бюджетных </a:t>
            </a:r>
            <a:r>
              <a:rPr lang="ru-RU" sz="1400" b="1" strike="noStrike" dirty="0" err="1">
                <a:solidFill>
                  <a:srgbClr val="000000"/>
                </a:solidFill>
                <a:latin typeface="Arial"/>
                <a:ea typeface="DejaVu Sans"/>
              </a:rPr>
              <a:t>расходов,проведения</a:t>
            </a:r>
            <a:r>
              <a:rPr lang="ru-RU" sz="1400" b="1" strike="noStrike" dirty="0">
                <a:solidFill>
                  <a:srgbClr val="000000"/>
                </a:solidFill>
                <a:latin typeface="Arial"/>
                <a:ea typeface="DejaVu Sans"/>
              </a:rPr>
              <a:t> структурных реформ в социальной сфере </a:t>
            </a:r>
            <a:endParaRPr dirty="0"/>
          </a:p>
        </p:txBody>
      </p:sp>
      <p:sp>
        <p:nvSpPr>
          <p:cNvPr id="186" name="CustomShape 8"/>
          <p:cNvSpPr/>
          <p:nvPr/>
        </p:nvSpPr>
        <p:spPr>
          <a:xfrm>
            <a:off x="440640" y="453492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F8C374"/>
          </a:solidFill>
          <a:ln w="25560">
            <a:solidFill>
              <a:srgbClr val="4200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>
                <a:solidFill>
                  <a:srgbClr val="000000"/>
                </a:solidFill>
                <a:latin typeface="Arial"/>
                <a:ea typeface="DejaVu Sans"/>
              </a:rPr>
              <a:t>Повышение роли бюджетной политики для поддержки экономического роста</a:t>
            </a:r>
            <a:r>
              <a:rPr lang="ru-RU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188" name="CustomShape 10"/>
          <p:cNvSpPr/>
          <p:nvPr/>
        </p:nvSpPr>
        <p:spPr>
          <a:xfrm>
            <a:off x="468360" y="5661000"/>
            <a:ext cx="8350920" cy="864000"/>
          </a:xfrm>
          <a:prstGeom prst="roundRect">
            <a:avLst>
              <a:gd name="adj" fmla="val 13805"/>
            </a:avLst>
          </a:prstGeom>
          <a:solidFill>
            <a:srgbClr val="F8C374"/>
          </a:solidFill>
          <a:ln w="25560">
            <a:solidFill>
              <a:srgbClr val="4200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>
                <a:solidFill>
                  <a:srgbClr val="000000"/>
                </a:solidFill>
                <a:latin typeface="Arial"/>
                <a:ea typeface="DejaVu Sans"/>
              </a:rPr>
              <a:t>Повышение прозрачности и открытости бюджетного процесса</a:t>
            </a: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Table 1"/>
          <p:cNvGraphicFramePr/>
          <p:nvPr/>
        </p:nvGraphicFramePr>
        <p:xfrm>
          <a:off x="595440" y="2349360"/>
          <a:ext cx="7999200" cy="4322280"/>
        </p:xfrm>
        <a:graphic>
          <a:graphicData uri="http://schemas.openxmlformats.org/drawingml/2006/table">
            <a:tbl>
              <a:tblPr/>
              <a:tblGrid>
                <a:gridCol w="4104360"/>
                <a:gridCol w="1322280"/>
                <a:gridCol w="1320480"/>
                <a:gridCol w="1252080"/>
              </a:tblGrid>
              <a:tr h="4287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2017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2019</a:t>
                      </a:r>
                      <a:endParaRPr/>
                    </a:p>
                  </a:txBody>
                  <a:tcPr/>
                </a:tc>
              </a:tr>
              <a:tr h="55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Times New Roman"/>
                          <a:ea typeface="Arial Cyr"/>
                        </a:rPr>
                        <a:t>I. Доходы, 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3 645,1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3 365,5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3 296,2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из них: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Налоговые и неналоговые доходы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2 386,9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2 391,1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2 395,0</a:t>
                      </a:r>
                      <a:endParaRPr/>
                    </a:p>
                  </a:txBody>
                  <a:tcPr/>
                </a:tc>
              </a:tr>
              <a:tr h="55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Times New Roman"/>
                          <a:ea typeface="Arial Cyr"/>
                        </a:rPr>
                        <a:t>Безвозмездные поступления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1 258,2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974,4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solidFill>
                            <a:srgbClr val="000000"/>
                          </a:solidFill>
                          <a:latin typeface="Arial Cyr"/>
                          <a:ea typeface="Arial Cyr"/>
                        </a:rPr>
                        <a:t>901,2</a:t>
                      </a:r>
                      <a:endParaRPr/>
                    </a:p>
                  </a:txBody>
                  <a:tcPr/>
                </a:tc>
              </a:tr>
              <a:tr h="555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Times New Roman"/>
                          <a:ea typeface="Arial Cyr"/>
                        </a:rPr>
                        <a:t>II. Расходы, всего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3 645,1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3 365,5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3 296,2</a:t>
                      </a:r>
                      <a:endParaRPr/>
                    </a:p>
                  </a:txBody>
                  <a:tcPr/>
                </a:tc>
              </a:tr>
              <a:tr h="38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Times New Roman"/>
                          <a:ea typeface="Arial Cyr"/>
                        </a:rPr>
                        <a:t>III. Дефицит (-), профицит (+)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66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Times New Roman"/>
                          <a:ea typeface="Arial Cyr"/>
                        </a:rPr>
                        <a:t>VI. Источники финансирования дефицита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>
                          <a:latin typeface="Arial Cyr"/>
                          <a:ea typeface="Arial Cyr"/>
                        </a:rPr>
                        <a:t>0,0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>
                          <a:latin typeface="Arial Cyr"/>
                          <a:ea typeface="Arial Cyr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strike="noStrike" dirty="0">
                          <a:latin typeface="Arial Cyr"/>
                          <a:ea typeface="Arial Cyr"/>
                        </a:rPr>
                        <a:t>0,0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0" name="CustomShape 2"/>
          <p:cNvSpPr/>
          <p:nvPr/>
        </p:nvSpPr>
        <p:spPr>
          <a:xfrm>
            <a:off x="7128000" y="1916280"/>
            <a:ext cx="1764000" cy="362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200" tIns="44280" rIns="88200" bIns="44280"/>
          <a:lstStyle/>
          <a:p>
            <a:pPr>
              <a:lnSpc>
                <a:spcPct val="100000"/>
              </a:lnSpc>
            </a:pPr>
            <a:r>
              <a:rPr lang="ru-RU" b="1" strike="noStrike">
                <a:solidFill>
                  <a:srgbClr val="000000"/>
                </a:solidFill>
                <a:latin typeface="Times New Roman"/>
                <a:ea typeface="Arial Cyr"/>
              </a:rPr>
              <a:t>(тыс. рублей)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4EB73A5-E8F7-46EB-9F4D-16C86F3C12F4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504000" y="288360"/>
            <a:ext cx="8135280" cy="1524960"/>
          </a:xfrm>
          <a:prstGeom prst="rect">
            <a:avLst/>
          </a:prstGeom>
          <a:solidFill>
            <a:srgbClr val="FCE1BA"/>
          </a:solidFill>
          <a:ln w="360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63000" rIns="108000" bIns="63000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Основные </a:t>
            </a:r>
            <a:r>
              <a:rPr lang="ru-RU" sz="2000" b="1" strike="noStrike" dirty="0" smtClean="0">
                <a:solidFill>
                  <a:srgbClr val="000000"/>
                </a:solidFill>
                <a:latin typeface="Times New Roman"/>
                <a:ea typeface="Arial Unicode MS"/>
              </a:rPr>
              <a:t>параметры проекта 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решения «О бюджете </a:t>
            </a:r>
            <a:r>
              <a:rPr lang="ru-RU" sz="2000" b="1" strike="noStrike" dirty="0" err="1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 сельского поселения Тарасовского района на 2017 год и плановый период 2018 и 2019 годов»</a:t>
            </a:r>
            <a:endParaRPr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6251400" y="6556320"/>
            <a:ext cx="587880" cy="22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B2784C1-A8C0-4057-A4A5-31760D1975DF}" type="slidenum">
              <a:rPr lang="ru-RU" sz="1100" strike="noStrike">
                <a:solidFill>
                  <a:srgbClr val="1F497D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468360" y="620640"/>
            <a:ext cx="842412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Динамика доходов бюджета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dirty="0" err="1">
                <a:solidFill>
                  <a:srgbClr val="000000"/>
                </a:solidFill>
                <a:latin typeface="Arial"/>
                <a:ea typeface="DejaVu San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DejaVu Sans"/>
              </a:rPr>
              <a:t> сельского поселения Тарасовского района</a:t>
            </a:r>
            <a:endParaRPr dirty="0"/>
          </a:p>
        </p:txBody>
      </p:sp>
      <p:pic>
        <p:nvPicPr>
          <p:cNvPr id="195" name="Рисунок 194"/>
          <p:cNvPicPr/>
          <p:nvPr/>
        </p:nvPicPr>
        <p:blipFill>
          <a:blip r:embed="rId3" cstate="print"/>
          <a:stretch/>
        </p:blipFill>
        <p:spPr>
          <a:xfrm>
            <a:off x="4608000" y="4650120"/>
            <a:ext cx="4040280" cy="2131920"/>
          </a:xfrm>
          <a:prstGeom prst="rect">
            <a:avLst/>
          </a:prstGeom>
          <a:ln>
            <a:noFill/>
          </a:ln>
        </p:spPr>
      </p:pic>
      <p:sp>
        <p:nvSpPr>
          <p:cNvPr id="196" name="CustomShape 3"/>
          <p:cNvSpPr/>
          <p:nvPr/>
        </p:nvSpPr>
        <p:spPr>
          <a:xfrm>
            <a:off x="2376000" y="2736000"/>
            <a:ext cx="100728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7056000" y="3960000"/>
            <a:ext cx="1007280" cy="57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5"/>
          <p:cNvSpPr/>
          <p:nvPr/>
        </p:nvSpPr>
        <p:spPr>
          <a:xfrm>
            <a:off x="1296000" y="5187600"/>
            <a:ext cx="575280" cy="2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1296000" y="3429720"/>
            <a:ext cx="64728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7"/>
          <p:cNvSpPr/>
          <p:nvPr/>
        </p:nvSpPr>
        <p:spPr>
          <a:xfrm>
            <a:off x="1296000" y="3141720"/>
            <a:ext cx="64728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Рисунок 200"/>
          <p:cNvPicPr/>
          <p:nvPr/>
        </p:nvPicPr>
        <p:blipFill>
          <a:blip r:embed="rId4" cstate="print"/>
          <a:stretch/>
        </p:blipFill>
        <p:spPr>
          <a:xfrm>
            <a:off x="162360" y="1935720"/>
            <a:ext cx="8909280" cy="473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9D36093-7244-4EF7-A424-262D6AB6A462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288000" y="62064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 Unicode MS"/>
              </a:rPr>
              <a:t>Структура налоговых доходов бюджета </a:t>
            </a:r>
            <a:r>
              <a:rPr lang="ru-RU" sz="2000" b="1" strike="noStrike" dirty="0" err="1">
                <a:solidFill>
                  <a:srgbClr val="000000"/>
                </a:solidFill>
                <a:latin typeface="Arial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 Unicode MS"/>
              </a:rPr>
              <a:t> сельского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Arial"/>
                <a:ea typeface="Arial Unicode MS"/>
              </a:rPr>
              <a:t>поселения на 2017 год</a:t>
            </a:r>
            <a:endParaRPr dirty="0"/>
          </a:p>
        </p:txBody>
      </p:sp>
      <p:pic>
        <p:nvPicPr>
          <p:cNvPr id="204" name="Рисунок 203"/>
          <p:cNvPicPr/>
          <p:nvPr/>
        </p:nvPicPr>
        <p:blipFill>
          <a:blip r:embed="rId2" cstate="print"/>
          <a:stretch/>
        </p:blipFill>
        <p:spPr>
          <a:xfrm>
            <a:off x="265680" y="2016000"/>
            <a:ext cx="8661600" cy="417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83AF865-64A5-4116-8753-084AEC41007D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288360" y="62064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Безвозмездные поступления в бюджет </a:t>
            </a:r>
            <a:r>
              <a:rPr lang="ru-RU" sz="2000" b="1" strike="noStrike" dirty="0" err="1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 сельского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поселения Тарасовского района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7344000" y="1827720"/>
            <a:ext cx="1656360" cy="331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8" name="Рисунок 207"/>
          <p:cNvPicPr/>
          <p:nvPr/>
        </p:nvPicPr>
        <p:blipFill>
          <a:blip r:embed="rId2" cstate="print"/>
          <a:stretch/>
        </p:blipFill>
        <p:spPr>
          <a:xfrm>
            <a:off x="288000" y="2088000"/>
            <a:ext cx="8711640" cy="4630680"/>
          </a:xfrm>
          <a:prstGeom prst="rect">
            <a:avLst/>
          </a:prstGeom>
          <a:ln>
            <a:noFill/>
          </a:ln>
        </p:spPr>
      </p:pic>
      <p:sp>
        <p:nvSpPr>
          <p:cNvPr id="209" name="CustomShape 4"/>
          <p:cNvSpPr/>
          <p:nvPr/>
        </p:nvSpPr>
        <p:spPr>
          <a:xfrm>
            <a:off x="7416000" y="1728000"/>
            <a:ext cx="1613880" cy="33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>
                <a:solidFill>
                  <a:srgbClr val="000000"/>
                </a:solidFill>
                <a:latin typeface="Arial Cyr"/>
                <a:ea typeface="Arial Cyr"/>
              </a:rPr>
              <a:t>(тыс. рублей)</a:t>
            </a:r>
            <a:endParaRPr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08000" y="476280"/>
            <a:ext cx="9034920" cy="1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753160" y="119160"/>
            <a:ext cx="28422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452FDF8-B171-4859-BF6E-9DFC71F79660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213" name="CustomShape 4"/>
          <p:cNvSpPr/>
          <p:nvPr/>
        </p:nvSpPr>
        <p:spPr>
          <a:xfrm>
            <a:off x="367920" y="360000"/>
            <a:ext cx="8567280" cy="1006920"/>
          </a:xfrm>
          <a:prstGeom prst="flowChartProcess">
            <a:avLst/>
          </a:prstGeom>
          <a:solidFill>
            <a:srgbClr val="92E331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Динамика расходов бюджета </a:t>
            </a:r>
            <a:r>
              <a:rPr lang="ru-RU" sz="2000" b="1" strike="noStrike" dirty="0" err="1">
                <a:solidFill>
                  <a:srgbClr val="000000"/>
                </a:solidFill>
                <a:latin typeface="Times New Roman"/>
                <a:ea typeface="Arial Unicode MS"/>
              </a:rPr>
              <a:t>Большинского</a:t>
            </a: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 сельского поселения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2000" b="1" strike="noStrike" dirty="0">
                <a:solidFill>
                  <a:srgbClr val="000000"/>
                </a:solidFill>
                <a:latin typeface="Times New Roman"/>
                <a:ea typeface="Arial Unicode MS"/>
              </a:rPr>
              <a:t>Тарасовского района в 2016-2019 годах</a:t>
            </a:r>
            <a:endParaRPr dirty="0"/>
          </a:p>
        </p:txBody>
      </p:sp>
      <p:sp>
        <p:nvSpPr>
          <p:cNvPr id="214" name="CustomShape 5"/>
          <p:cNvSpPr/>
          <p:nvPr/>
        </p:nvSpPr>
        <p:spPr>
          <a:xfrm>
            <a:off x="7302240" y="1468080"/>
            <a:ext cx="1613880" cy="33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>
                <a:solidFill>
                  <a:srgbClr val="000000"/>
                </a:solidFill>
                <a:latin typeface="Arial Cyr"/>
                <a:ea typeface="Arial Cyr"/>
              </a:rPr>
              <a:t>(тыс. рублей)</a:t>
            </a:r>
            <a:endParaRPr/>
          </a:p>
        </p:txBody>
      </p:sp>
      <p:pic>
        <p:nvPicPr>
          <p:cNvPr id="215" name="Рисунок 214"/>
          <p:cNvPicPr/>
          <p:nvPr/>
        </p:nvPicPr>
        <p:blipFill>
          <a:blip r:embed="rId2" cstate="print"/>
          <a:stretch/>
        </p:blipFill>
        <p:spPr>
          <a:xfrm>
            <a:off x="208080" y="1839960"/>
            <a:ext cx="8803080" cy="46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778680"/>
            <a:ext cx="9142920" cy="71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400" strike="noStrike">
                <a:solidFill>
                  <a:srgbClr val="0070C0"/>
                </a:solidFill>
                <a:latin typeface="Trebuchet MS"/>
                <a:ea typeface="DejaVu Sans"/>
              </a:rPr>
              <a:t>                  </a:t>
            </a:r>
            <a:endParaRPr/>
          </a:p>
          <a:p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5745240" y="117360"/>
            <a:ext cx="28422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8174160" y="1440"/>
            <a:ext cx="76104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BFC4FD2-8739-4FFE-89A3-79171F457EB9}" type="slidenum">
              <a:rPr lang="ru-RU" strike="noStrike">
                <a:solidFill>
                  <a:srgbClr val="FFFFFF"/>
                </a:solidFill>
                <a:latin typeface="Georgia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381960" y="374400"/>
            <a:ext cx="8567280" cy="1006920"/>
          </a:xfrm>
          <a:prstGeom prst="flowChartProcess">
            <a:avLst/>
          </a:prstGeom>
          <a:solidFill>
            <a:srgbClr val="CCCCCC"/>
          </a:solidFill>
          <a:ln w="360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3320" tIns="58320" rIns="103320" bIns="5832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00"/>
                </a:solidFill>
                <a:latin typeface="Times New Roman"/>
                <a:ea typeface="Arial Unicode MS"/>
              </a:rPr>
              <a:t>Расходы бюджета Большинского сельского поселения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000000"/>
                </a:solidFill>
                <a:latin typeface="Times New Roman"/>
                <a:ea typeface="Arial Unicode MS"/>
              </a:rPr>
              <a:t>по разделам в 2016 – 2019 годах, тыс.рублей</a:t>
            </a:r>
            <a:endParaRPr/>
          </a:p>
        </p:txBody>
      </p:sp>
      <p:graphicFrame>
        <p:nvGraphicFramePr>
          <p:cNvPr id="220" name="Table 5"/>
          <p:cNvGraphicFramePr/>
          <p:nvPr/>
        </p:nvGraphicFramePr>
        <p:xfrm>
          <a:off x="360000" y="1759320"/>
          <a:ext cx="8567280" cy="4736880"/>
        </p:xfrm>
        <a:graphic>
          <a:graphicData uri="http://schemas.openxmlformats.org/drawingml/2006/table">
            <a:tbl>
              <a:tblPr/>
              <a:tblGrid>
                <a:gridCol w="3288240"/>
                <a:gridCol w="1509120"/>
                <a:gridCol w="1202400"/>
                <a:gridCol w="1208160"/>
                <a:gridCol w="1359360"/>
              </a:tblGrid>
              <a:tr h="704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Наименование  расходов  Большинского сельского поселения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2019</a:t>
                      </a:r>
                      <a:endParaRPr/>
                    </a:p>
                  </a:txBody>
                  <a:tcPr/>
                </a:tc>
              </a:tr>
              <a:tr h="315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5</a:t>
                      </a:r>
                      <a:endParaRPr/>
                    </a:p>
                  </a:txBody>
                  <a:tcPr/>
                </a:tc>
              </a:tr>
              <a:tr h="57780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«Общегосударственные вопросы»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3 620,4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2 969,2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2 805,0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2 805,0</a:t>
                      </a:r>
                      <a:endParaRPr/>
                    </a:p>
                  </a:txBody>
                  <a:tcPr/>
                </a:tc>
              </a:tr>
              <a:tr h="40968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«Национальная оборона»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69,9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69,3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69,3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69,3</a:t>
                      </a:r>
                      <a:endParaRPr/>
                    </a:p>
                  </a:txBody>
                  <a:tcPr/>
                </a:tc>
              </a:tr>
              <a:tr h="40968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«Национальная экономика»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1 821,5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5342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«Жилищно-коммунальное хозяйство»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199,8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31500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«Образование»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24,0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0,0</a:t>
                      </a:r>
                      <a:endParaRPr/>
                    </a:p>
                  </a:txBody>
                  <a:tcPr/>
                </a:tc>
              </a:tr>
              <a:tr h="5342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«Культура, кинематография»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846,1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606,1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490,7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421,4</a:t>
                      </a:r>
                      <a:endParaRPr/>
                    </a:p>
                  </a:txBody>
                  <a:tcPr/>
                </a:tc>
              </a:tr>
              <a:tr h="57780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Раздел «Иные межбюджетные трансферты»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2,0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0,5</a:t>
                      </a:r>
                      <a:endParaRPr/>
                    </a:p>
                  </a:txBody>
                  <a:tcPr/>
                </a:tc>
              </a:tr>
              <a:tr h="316440">
                <a:tc>
                  <a:txBody>
                    <a:bodyPr/>
                    <a:lstStyle/>
                    <a:p>
                      <a:r>
                        <a:rPr lang="ru-RU" sz="1500" b="1" strike="noStrike">
                          <a:latin typeface="Times New Roman"/>
                        </a:rPr>
                        <a:t>Итого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6 583,7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3 645,1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3 365,5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>
                          <a:latin typeface="Times New Roman"/>
                        </a:rPr>
                        <a:t>3 296,2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24192</TotalTime>
  <Words>514</Words>
  <Application>Microsoft Office PowerPoint</Application>
  <PresentationFormat>Экран (4:3)</PresentationFormat>
  <Paragraphs>178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</cp:lastModifiedBy>
  <cp:revision>329</cp:revision>
  <cp:lastPrinted>2013-11-15T06:31:56Z</cp:lastPrinted>
  <dcterms:created xsi:type="dcterms:W3CDTF">2013-05-13T09:45:35Z</dcterms:created>
  <dcterms:modified xsi:type="dcterms:W3CDTF">2017-07-21T09:17:37Z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