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2"/>
  </p:notesMasterIdLst>
  <p:sldIdLst>
    <p:sldId id="256" r:id="rId5"/>
    <p:sldId id="259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1BA"/>
    <a:srgbClr val="FAD298"/>
    <a:srgbClr val="92E331"/>
    <a:srgbClr val="2CD484"/>
    <a:srgbClr val="F8C374"/>
    <a:srgbClr val="420031"/>
    <a:srgbClr val="3A002B"/>
    <a:srgbClr val="96006F"/>
    <a:srgbClr val="CC0099"/>
    <a:srgbClr val="F6B3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07750CE-26DA-4D42-8E5E-3EBA132896B5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77880" y="4714920"/>
            <a:ext cx="54248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CustomShape 2"/>
          <p:cNvSpPr/>
          <p:nvPr/>
        </p:nvSpPr>
        <p:spPr>
          <a:xfrm>
            <a:off x="3841920" y="9428040"/>
            <a:ext cx="293724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B986E9F-53C2-413D-963D-4C5463B0DFC2}" type="slidenum">
              <a:rPr lang="ru-RU" sz="1200" strike="noStrike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Рисунок 77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78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8" name="Рисунок 117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118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9" name="Рисунок 158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159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7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8520" cy="4323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4" name="PlaceHolder 5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467388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44000" y="2076120"/>
            <a:ext cx="8805960" cy="2603160"/>
          </a:xfrm>
          <a:prstGeom prst="rect">
            <a:avLst/>
          </a:prstGeom>
          <a:solidFill>
            <a:srgbClr val="F8C374"/>
          </a:solidFill>
          <a:ln w="36000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80000"/>
              </a:lnSpc>
            </a:pPr>
            <a:endParaRPr lang="ru-RU" sz="3100" b="1" dirty="0" smtClean="0">
              <a:solidFill>
                <a:srgbClr val="443329"/>
              </a:solidFill>
              <a:latin typeface="Georgia"/>
              <a:ea typeface="DejaVu Sans"/>
            </a:endParaRPr>
          </a:p>
          <a:p>
            <a:pPr algn="ctr">
              <a:lnSpc>
                <a:spcPct val="80000"/>
              </a:lnSpc>
            </a:pPr>
            <a:r>
              <a:rPr lang="ru-RU" sz="3100" b="1" dirty="0" smtClean="0">
                <a:solidFill>
                  <a:srgbClr val="443329"/>
                </a:solidFill>
                <a:latin typeface="Georgia"/>
                <a:ea typeface="DejaVu Sans"/>
              </a:rPr>
              <a:t>Отчет об исполнении б</a:t>
            </a:r>
            <a:r>
              <a:rPr lang="ru-RU" sz="3100" b="1" strike="noStrike" dirty="0" smtClean="0">
                <a:solidFill>
                  <a:srgbClr val="443329"/>
                </a:solidFill>
                <a:latin typeface="Georgia"/>
                <a:ea typeface="DejaVu Sans"/>
              </a:rPr>
              <a:t>юджета</a:t>
            </a:r>
            <a:endParaRPr dirty="0" smtClean="0"/>
          </a:p>
          <a:p>
            <a:pPr algn="ctr">
              <a:lnSpc>
                <a:spcPct val="80000"/>
              </a:lnSpc>
            </a:pPr>
            <a:r>
              <a:rPr lang="ru-RU" sz="3100" b="1" strike="noStrike" dirty="0" err="1" smtClean="0">
                <a:solidFill>
                  <a:srgbClr val="443329"/>
                </a:solidFill>
                <a:latin typeface="Georgia"/>
                <a:ea typeface="DejaVu Sans"/>
              </a:rPr>
              <a:t>Большинского</a:t>
            </a:r>
            <a:r>
              <a:rPr lang="ru-RU" sz="3100" b="1" strike="noStrike" dirty="0" smtClean="0">
                <a:solidFill>
                  <a:srgbClr val="443329"/>
                </a:solidFill>
                <a:latin typeface="Georgia"/>
                <a:ea typeface="DejaVu Sans"/>
              </a:rPr>
              <a:t> сельского поселения Тарасовского района</a:t>
            </a:r>
            <a:endParaRPr dirty="0" smtClean="0"/>
          </a:p>
          <a:p>
            <a:pPr algn="ctr">
              <a:lnSpc>
                <a:spcPct val="80000"/>
              </a:lnSpc>
            </a:pPr>
            <a:r>
              <a:rPr lang="ru-RU" sz="3100" b="1" strike="noStrike" dirty="0" smtClean="0">
                <a:solidFill>
                  <a:srgbClr val="443329"/>
                </a:solidFill>
                <a:latin typeface="Georgia"/>
                <a:ea typeface="DejaVu Sans"/>
              </a:rPr>
              <a:t>за 2016 </a:t>
            </a:r>
            <a:r>
              <a:rPr lang="ru-RU" sz="3100" b="1" strike="noStrike" dirty="0">
                <a:solidFill>
                  <a:srgbClr val="443329"/>
                </a:solidFill>
                <a:latin typeface="Georgia"/>
                <a:ea typeface="DejaVu Sans"/>
              </a:rPr>
              <a:t>год </a:t>
            </a:r>
            <a:endParaRPr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Table 1"/>
          <p:cNvGraphicFramePr/>
          <p:nvPr/>
        </p:nvGraphicFramePr>
        <p:xfrm>
          <a:off x="595440" y="2349360"/>
          <a:ext cx="8153024" cy="4193880"/>
        </p:xfrm>
        <a:graphic>
          <a:graphicData uri="http://schemas.openxmlformats.org/drawingml/2006/table">
            <a:tbl>
              <a:tblPr/>
              <a:tblGrid>
                <a:gridCol w="5920776"/>
                <a:gridCol w="2232248"/>
              </a:tblGrid>
              <a:tr h="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dirty="0" smtClean="0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2016</a:t>
                      </a:r>
                      <a:endParaRPr dirty="0"/>
                    </a:p>
                  </a:txBody>
                  <a:tcPr/>
                </a:tc>
              </a:tr>
              <a:tr h="55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dirty="0">
                          <a:latin typeface="Times New Roman"/>
                          <a:ea typeface="Arial Cyr"/>
                        </a:rPr>
                        <a:t>I. Доходы, всего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dirty="0" smtClean="0">
                          <a:latin typeface="Arial Cyr"/>
                          <a:ea typeface="Arial Cyr"/>
                        </a:rPr>
                        <a:t>6 631,1</a:t>
                      </a:r>
                      <a:endParaRPr dirty="0"/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  <a:ea typeface="Arial Cyr"/>
                        </a:rPr>
                        <a:t>из них: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Times New Roman"/>
                          <a:ea typeface="Arial Cyr"/>
                        </a:rPr>
                        <a:t>Налоговые и неналоговые доходы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dirty="0" smtClean="0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4 134,8</a:t>
                      </a:r>
                      <a:endParaRPr dirty="0"/>
                    </a:p>
                  </a:txBody>
                  <a:tcPr/>
                </a:tc>
              </a:tr>
              <a:tr h="55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Times New Roman"/>
                          <a:ea typeface="Arial Cyr"/>
                        </a:rPr>
                        <a:t>Безвозмездные поступления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dirty="0" smtClean="0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2 496,3</a:t>
                      </a:r>
                      <a:endParaRPr dirty="0"/>
                    </a:p>
                  </a:txBody>
                  <a:tcPr/>
                </a:tc>
              </a:tr>
              <a:tr h="55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Times New Roman"/>
                          <a:ea typeface="Arial Cyr"/>
                        </a:rPr>
                        <a:t>II. Расходы, всего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dirty="0" smtClean="0">
                          <a:latin typeface="Arial Cyr"/>
                          <a:ea typeface="Arial Cyr"/>
                        </a:rPr>
                        <a:t>6 583,7</a:t>
                      </a:r>
                      <a:endParaRPr dirty="0"/>
                    </a:p>
                  </a:txBody>
                  <a:tcPr/>
                </a:tc>
              </a:tr>
              <a:tr h="38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Times New Roman"/>
                          <a:ea typeface="Arial Cyr"/>
                        </a:rPr>
                        <a:t>III. Дефицит (-), профицит (+)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dirty="0" smtClean="0">
                          <a:latin typeface="Arial Cyr"/>
                          <a:ea typeface="Arial Cyr"/>
                        </a:rPr>
                        <a:t>47,4</a:t>
                      </a:r>
                      <a:endParaRPr dirty="0"/>
                    </a:p>
                  </a:txBody>
                  <a:tcPr/>
                </a:tc>
              </a:tr>
              <a:tr h="66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Times New Roman"/>
                          <a:ea typeface="Arial Cyr"/>
                        </a:rPr>
                        <a:t>VI. Источники финансирования дефицита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dirty="0">
                          <a:latin typeface="Arial Cyr"/>
                          <a:ea typeface="Arial Cyr"/>
                        </a:rPr>
                        <a:t>0,0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0" name="CustomShape 2"/>
          <p:cNvSpPr/>
          <p:nvPr/>
        </p:nvSpPr>
        <p:spPr>
          <a:xfrm>
            <a:off x="7128000" y="1916280"/>
            <a:ext cx="1764000" cy="36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4280" rIns="88200" bIns="44280"/>
          <a:lstStyle/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Times New Roman"/>
                <a:ea typeface="Arial Cyr"/>
              </a:rPr>
              <a:t>(тыс. рублей)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4EB73A5-E8F7-46EB-9F4D-16C86F3C12F4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504000" y="288360"/>
            <a:ext cx="8135280" cy="1524960"/>
          </a:xfrm>
          <a:prstGeom prst="rect">
            <a:avLst/>
          </a:prstGeom>
          <a:solidFill>
            <a:srgbClr val="FCE1BA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Основные 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параметры 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исполнения бюджета </a:t>
            </a:r>
            <a:r>
              <a:rPr lang="ru-RU" sz="2000" b="1" strike="noStrike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Большинского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сельского поселения Тарасовского района 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за 2016 год</a:t>
            </a:r>
            <a:endParaRPr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9D36093-7244-4EF7-A424-262D6AB6A462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288000" y="620640"/>
            <a:ext cx="8567280" cy="100692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/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Arial Unicode MS"/>
              </a:rPr>
              <a:t>Структура налоговых доходов </a:t>
            </a:r>
            <a:r>
              <a:rPr lang="ru-RU" sz="2000" b="1" strike="noStrike" dirty="0" smtClean="0">
                <a:solidFill>
                  <a:srgbClr val="000000"/>
                </a:solidFill>
                <a:latin typeface="Arial"/>
                <a:ea typeface="Arial Unicode MS"/>
              </a:rPr>
              <a:t>исполнения бюджета</a:t>
            </a:r>
          </a:p>
          <a:p>
            <a:pPr algn="ctr"/>
            <a:r>
              <a:rPr lang="ru-RU" sz="2000" b="1" strike="noStrike" dirty="0" smtClean="0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r>
              <a:rPr lang="ru-RU" sz="2000" b="1" strike="noStrike" dirty="0" err="1">
                <a:solidFill>
                  <a:srgbClr val="000000"/>
                </a:solidFill>
                <a:latin typeface="Arial"/>
                <a:ea typeface="Arial Unicode MS"/>
              </a:rPr>
              <a:t>Большинского</a:t>
            </a:r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Arial Unicode MS"/>
              </a:rPr>
              <a:t> сельского </a:t>
            </a:r>
            <a:r>
              <a:rPr lang="ru-RU" sz="2000" b="1" strike="noStrike" dirty="0" smtClean="0">
                <a:solidFill>
                  <a:srgbClr val="000000"/>
                </a:solidFill>
                <a:latin typeface="Arial"/>
                <a:ea typeface="Arial Unicode MS"/>
              </a:rPr>
              <a:t>поселения за 2016 </a:t>
            </a:r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Arial Unicode MS"/>
              </a:rPr>
              <a:t>год</a:t>
            </a:r>
            <a:endParaRPr dirty="0"/>
          </a:p>
        </p:txBody>
      </p:sp>
      <p:pic>
        <p:nvPicPr>
          <p:cNvPr id="5" name="Рисунок 4" descr="Структура дохо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657006" cy="46805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0" y="778680"/>
            <a:ext cx="9142920" cy="71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strike="noStrike">
                <a:solidFill>
                  <a:srgbClr val="0070C0"/>
                </a:solidFill>
                <a:latin typeface="Trebuchet MS"/>
                <a:ea typeface="DejaVu Sans"/>
              </a:rPr>
              <a:t>                  </a:t>
            </a:r>
            <a:endParaRPr/>
          </a:p>
          <a:p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5745240" y="117360"/>
            <a:ext cx="28422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3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BFC4FD2-8739-4FFE-89A3-79171F457EB9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381960" y="374400"/>
            <a:ext cx="8567280" cy="1006920"/>
          </a:xfrm>
          <a:prstGeom prst="flowChartProcess">
            <a:avLst/>
          </a:prstGeom>
          <a:solidFill>
            <a:srgbClr val="FCE1BA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Расходы бюджета </a:t>
            </a:r>
            <a:r>
              <a:rPr lang="ru-RU" sz="2000" b="1" strike="noStrike" dirty="0" err="1">
                <a:solidFill>
                  <a:srgbClr val="000000"/>
                </a:solidFill>
                <a:latin typeface="Times New Roman"/>
                <a:ea typeface="Arial Unicode MS"/>
              </a:rPr>
              <a:t>Большинского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 сельского поселения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по разделам в 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2014 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– 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2016 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годах, тыс.рублей</a:t>
            </a:r>
            <a:endParaRPr dirty="0"/>
          </a:p>
        </p:txBody>
      </p:sp>
      <p:graphicFrame>
        <p:nvGraphicFramePr>
          <p:cNvPr id="220" name="Table 5"/>
          <p:cNvGraphicFramePr/>
          <p:nvPr/>
        </p:nvGraphicFramePr>
        <p:xfrm>
          <a:off x="360000" y="1759320"/>
          <a:ext cx="8676496" cy="4708080"/>
        </p:xfrm>
        <a:graphic>
          <a:graphicData uri="http://schemas.openxmlformats.org/drawingml/2006/table">
            <a:tbl>
              <a:tblPr/>
              <a:tblGrid>
                <a:gridCol w="4284008"/>
                <a:gridCol w="1512168"/>
                <a:gridCol w="1512168"/>
                <a:gridCol w="1368152"/>
              </a:tblGrid>
              <a:tr h="704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Наименование  расходов  </a:t>
                      </a:r>
                      <a:r>
                        <a:rPr lang="ru-RU" sz="1500" b="1" strike="noStrike" dirty="0" err="1">
                          <a:latin typeface="Times New Roman"/>
                        </a:rPr>
                        <a:t>Большинского</a:t>
                      </a:r>
                      <a:r>
                        <a:rPr lang="ru-RU" sz="1500" b="1" strike="noStrike" dirty="0">
                          <a:latin typeface="Times New Roman"/>
                        </a:rPr>
                        <a:t> сельского поселения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2014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2015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2016</a:t>
                      </a:r>
                      <a:endParaRPr dirty="0"/>
                    </a:p>
                  </a:txBody>
                  <a:tcPr/>
                </a:tc>
              </a:tr>
              <a:tr h="31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</a:tr>
              <a:tr h="577800">
                <a:tc>
                  <a:txBody>
                    <a:bodyPr/>
                    <a:lstStyle/>
                    <a:p>
                      <a:r>
                        <a:rPr lang="ru-RU" sz="1500" b="1" strike="noStrike" dirty="0">
                          <a:latin typeface="Times New Roman"/>
                        </a:rPr>
                        <a:t>Раздел «Общегосударственные вопросы»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2 913,9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3 306,7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3 620,4</a:t>
                      </a:r>
                      <a:endParaRPr dirty="0"/>
                    </a:p>
                  </a:txBody>
                  <a:tcPr/>
                </a:tc>
              </a:tr>
              <a:tr h="40968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«Национальная оборона»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62,0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65,9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69,9</a:t>
                      </a:r>
                      <a:endParaRPr dirty="0"/>
                    </a:p>
                  </a:txBody>
                  <a:tcPr/>
                </a:tc>
              </a:tr>
              <a:tr h="40968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«Национальная экономика»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105,1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1 052,1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1 821,5</a:t>
                      </a:r>
                      <a:endParaRPr dirty="0"/>
                    </a:p>
                  </a:txBody>
                  <a:tcPr/>
                </a:tc>
              </a:tr>
              <a:tr h="53424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«Жилищно-коммунальное хозяйство»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6,3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14,2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199,8</a:t>
                      </a:r>
                      <a:endParaRPr dirty="0"/>
                    </a:p>
                  </a:txBody>
                  <a:tcPr/>
                </a:tc>
              </a:tr>
              <a:tr h="31500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«Образование»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24,0</a:t>
                      </a:r>
                      <a:endParaRPr dirty="0"/>
                    </a:p>
                  </a:txBody>
                  <a:tcPr/>
                </a:tc>
              </a:tr>
              <a:tr h="53424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«Культура, кинематография»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734,7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628,2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846,1</a:t>
                      </a:r>
                      <a:endParaRPr dirty="0"/>
                    </a:p>
                  </a:txBody>
                  <a:tcPr/>
                </a:tc>
              </a:tr>
              <a:tr h="57780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«Иные межбюджетные трансферты»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1,0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1</a:t>
                      </a:r>
                      <a:r>
                        <a:rPr lang="ru-RU" sz="1500" b="1" strike="noStrike" dirty="0" smtClean="0">
                          <a:latin typeface="Times New Roman"/>
                        </a:rPr>
                        <a:t>,5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2,0</a:t>
                      </a:r>
                      <a:endParaRPr dirty="0"/>
                    </a:p>
                  </a:txBody>
                  <a:tcPr/>
                </a:tc>
              </a:tr>
              <a:tr h="31644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Итого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3 823,0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5 068,6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6 583,7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836640"/>
            <a:ext cx="9142920" cy="71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strike="noStrike">
                <a:solidFill>
                  <a:srgbClr val="0070C0"/>
                </a:solidFill>
                <a:latin typeface="Trebuchet MS"/>
                <a:ea typeface="DejaVu Sans"/>
              </a:rPr>
              <a:t>                  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D3C7737-9896-4180-8A20-297A0165418A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223" name="CustomShape 3"/>
          <p:cNvSpPr/>
          <p:nvPr/>
        </p:nvSpPr>
        <p:spPr>
          <a:xfrm>
            <a:off x="381960" y="374760"/>
            <a:ext cx="8567280" cy="1006920"/>
          </a:xfrm>
          <a:prstGeom prst="flowChartProcess">
            <a:avLst/>
          </a:prstGeom>
          <a:solidFill>
            <a:srgbClr val="FCE1BA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Расходы бюджета </a:t>
            </a:r>
            <a:r>
              <a:rPr lang="ru-RU" sz="2000" b="1" strike="noStrike" dirty="0" err="1">
                <a:solidFill>
                  <a:srgbClr val="000000"/>
                </a:solidFill>
                <a:latin typeface="Times New Roman"/>
                <a:ea typeface="Arial Unicode MS"/>
              </a:rPr>
              <a:t>Большинского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 сельского поселения в рамках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программ в 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2014 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– 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2016 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годах, тыс.рублей</a:t>
            </a:r>
            <a:endParaRPr dirty="0"/>
          </a:p>
        </p:txBody>
      </p:sp>
      <p:graphicFrame>
        <p:nvGraphicFramePr>
          <p:cNvPr id="224" name="Table 4"/>
          <p:cNvGraphicFramePr/>
          <p:nvPr/>
        </p:nvGraphicFramePr>
        <p:xfrm>
          <a:off x="323528" y="2060848"/>
          <a:ext cx="8604128" cy="3825072"/>
        </p:xfrm>
        <a:graphic>
          <a:graphicData uri="http://schemas.openxmlformats.org/drawingml/2006/table">
            <a:tbl>
              <a:tblPr/>
              <a:tblGrid>
                <a:gridCol w="4211640"/>
                <a:gridCol w="1440160"/>
                <a:gridCol w="1512168"/>
                <a:gridCol w="1440160"/>
              </a:tblGrid>
              <a:tr h="63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Наименование  расходов  </a:t>
                      </a:r>
                      <a:r>
                        <a:rPr lang="ru-RU" sz="1500" b="1" strike="noStrike" dirty="0" err="1">
                          <a:latin typeface="Times New Roman"/>
                        </a:rPr>
                        <a:t>Большинского</a:t>
                      </a:r>
                      <a:r>
                        <a:rPr lang="ru-RU" sz="1500" b="1" strike="noStrike" dirty="0">
                          <a:latin typeface="Times New Roman"/>
                        </a:rPr>
                        <a:t> сельского поселения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2014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2015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2016</a:t>
                      </a:r>
                      <a:endParaRPr dirty="0"/>
                    </a:p>
                  </a:txBody>
                  <a:tcPr/>
                </a:tc>
              </a:tr>
              <a:tr h="37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«Информационное общество»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0,0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61,7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107,6</a:t>
                      </a:r>
                      <a:endParaRPr dirty="0"/>
                    </a:p>
                  </a:txBody>
                  <a:tcPr/>
                </a:tc>
              </a:tr>
              <a:tr h="925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качествен­ными жилищно-комму­нальными услугами насе­ления  </a:t>
                      </a:r>
                      <a:r>
                        <a:rPr lang="ru-RU" sz="1500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Большинского</a:t>
                      </a:r>
                      <a:r>
                        <a:rPr lang="ru-RU" sz="1500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сельского поселения »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3,1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14,2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34,8</a:t>
                      </a:r>
                      <a:endParaRPr dirty="0"/>
                    </a:p>
                  </a:txBody>
                  <a:tcPr/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культуры»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734,7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628,2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846,1</a:t>
                      </a:r>
                      <a:endParaRPr dirty="0"/>
                    </a:p>
                  </a:txBody>
                  <a:tcPr/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«Муниципальная политика»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0,0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24,0</a:t>
                      </a:r>
                      <a:endParaRPr dirty="0"/>
                    </a:p>
                  </a:txBody>
                  <a:tcPr/>
                </a:tc>
              </a:tr>
              <a:tr h="375480">
                <a:tc>
                  <a:txBody>
                    <a:bodyPr/>
                    <a:lstStyle/>
                    <a:p>
                      <a:r>
                        <a:rPr lang="ru-RU" sz="1500" b="1" strike="noStrike" dirty="0">
                          <a:latin typeface="Times New Roman"/>
                        </a:rPr>
                        <a:t>«Развитие транспортной системы»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105,1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1052,1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1821,5</a:t>
                      </a:r>
                      <a:endParaRPr dirty="0"/>
                    </a:p>
                  </a:txBody>
                  <a:tcPr/>
                </a:tc>
              </a:tr>
              <a:tr h="37764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Итого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842,9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 smtClean="0">
                          <a:latin typeface="Times New Roman"/>
                        </a:rPr>
                        <a:t>1756,2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dirty="0">
                          <a:latin typeface="Times New Roman"/>
                        </a:rPr>
                        <a:t>2 </a:t>
                      </a:r>
                      <a:r>
                        <a:rPr lang="ru-RU" sz="1500" b="1" strike="noStrike" dirty="0" smtClean="0">
                          <a:latin typeface="Times New Roman"/>
                        </a:rPr>
                        <a:t>834,0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251400" y="6556320"/>
            <a:ext cx="58788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BBC3F72-FB48-4428-AE24-3BCFA0DD3696}" type="slidenum">
              <a:rPr lang="ru-RU" sz="1100" strike="noStrike">
                <a:solidFill>
                  <a:srgbClr val="1F497D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395640" y="2135160"/>
            <a:ext cx="1151280" cy="30276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381960" y="375120"/>
            <a:ext cx="8567280" cy="100692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Объем бюджетных ассигнований на реализацию муниципальных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программ в 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2014-2016 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годах, тыс.рублей</a:t>
            </a:r>
            <a:endParaRPr dirty="0"/>
          </a:p>
        </p:txBody>
      </p:sp>
      <p:pic>
        <p:nvPicPr>
          <p:cNvPr id="7" name="Рисунок 6" descr="Мун.програм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8622838" cy="46805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114300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BCFB653-E2E0-413F-8B7F-9235E77F6CBD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231" name="CustomShape 3"/>
          <p:cNvSpPr/>
          <p:nvPr/>
        </p:nvSpPr>
        <p:spPr>
          <a:xfrm>
            <a:off x="381960" y="576000"/>
            <a:ext cx="8567280" cy="100692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Динамика расходов бюджета </a:t>
            </a:r>
            <a:r>
              <a:rPr lang="ru-RU" sz="2000" b="1" strike="noStrike" dirty="0" err="1">
                <a:solidFill>
                  <a:srgbClr val="000000"/>
                </a:solidFill>
                <a:latin typeface="Times New Roman"/>
                <a:ea typeface="Arial Unicode MS"/>
              </a:rPr>
              <a:t>Большинского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 сельского поселения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Тарасовского района на культуру в 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201</a:t>
            </a:r>
            <a:r>
              <a:rPr lang="en-A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-201</a:t>
            </a:r>
            <a:r>
              <a:rPr lang="en-A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годах, тыс.рублей</a:t>
            </a:r>
            <a:endParaRPr dirty="0"/>
          </a:p>
        </p:txBody>
      </p:sp>
      <p:pic>
        <p:nvPicPr>
          <p:cNvPr id="8" name="Рисунок 7" descr="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640960" cy="469035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24306</TotalTime>
  <Words>289</Words>
  <Application>Microsoft Office PowerPoint</Application>
  <PresentationFormat>Экран (4:3)</PresentationFormat>
  <Paragraphs>112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user</cp:lastModifiedBy>
  <cp:revision>346</cp:revision>
  <cp:lastPrinted>2013-11-15T06:31:56Z</cp:lastPrinted>
  <dcterms:created xsi:type="dcterms:W3CDTF">2013-05-13T09:45:35Z</dcterms:created>
  <dcterms:modified xsi:type="dcterms:W3CDTF">2017-07-21T11:18:40Z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